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29LT Riwaya" pitchFamily="2" charset="-78"/>
      <p:regular r:id="rId18"/>
    </p:embeddedFont>
    <p:embeddedFont>
      <p:font typeface="29LT Riwaya Italics" pitchFamily="2" charset="-78"/>
      <p:regular r:id="rId19"/>
    </p:embeddedFont>
    <p:embeddedFont>
      <p:font typeface="Arial Bold" panose="020B0802020202020204" pitchFamily="34" charset="0"/>
      <p:regular r:id="rId20"/>
    </p:embeddedFont>
    <p:embeddedFont>
      <p:font typeface="Calibri (MS)" panose="020F0502020204030204" pitchFamily="34" charset="0"/>
      <p:regular r:id="rId21"/>
    </p:embeddedFont>
    <p:embeddedFont>
      <p:font typeface="Droid Arabic Kufi" panose="020B0606030804020204" pitchFamily="34" charset="0"/>
      <p:regular r:id="rId22"/>
    </p:embeddedFont>
    <p:embeddedFont>
      <p:font typeface="Jomhuria" pitchFamily="2" charset="-78"/>
      <p:regular r:id="rId23"/>
    </p:embeddedFont>
    <p:embeddedFont>
      <p:font typeface="League Spartan" pitchFamily="2" charset="0"/>
      <p:regular r:id="rId24"/>
    </p:embeddedFont>
    <p:embeddedFont>
      <p:font typeface="Vollkorn" pitchFamily="2" charset="0"/>
      <p:regular r:id="rId25"/>
    </p:embeddedFont>
    <p:embeddedFont>
      <p:font typeface="XB Titre Italics" panose="02000506090000090004" pitchFamily="2" charset="-78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1.fntdata" /><Relationship Id="rId26" Type="http://schemas.openxmlformats.org/officeDocument/2006/relationships/font" Target="fonts/font9.fntdata" /><Relationship Id="rId3" Type="http://schemas.openxmlformats.org/officeDocument/2006/relationships/slide" Target="slides/slide2.xml" /><Relationship Id="rId21" Type="http://schemas.openxmlformats.org/officeDocument/2006/relationships/font" Target="fonts/font4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8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3.fntdata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7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6.fntdata" /><Relationship Id="rId28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5.fntdata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8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9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0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1.jpe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3.svg" /><Relationship Id="rId4" Type="http://schemas.openxmlformats.org/officeDocument/2006/relationships/image" Target="../media/image2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5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7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0.jpeg" /><Relationship Id="rId5" Type="http://schemas.openxmlformats.org/officeDocument/2006/relationships/image" Target="../media/image9.jpeg" /><Relationship Id="rId4" Type="http://schemas.openxmlformats.org/officeDocument/2006/relationships/image" Target="../media/image8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5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7.jpeg" /><Relationship Id="rId4" Type="http://schemas.openxmlformats.org/officeDocument/2006/relationships/image" Target="../media/image16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61448"/>
            <a:ext cx="1926864" cy="956637"/>
          </a:xfrm>
          <a:custGeom>
            <a:avLst/>
            <a:gdLst/>
            <a:ahLst/>
            <a:cxnLst/>
            <a:rect l="l" t="t" r="r" b="b"/>
            <a:pathLst>
              <a:path w="1926864" h="956637">
                <a:moveTo>
                  <a:pt x="0" y="0"/>
                </a:moveTo>
                <a:lnTo>
                  <a:pt x="1926864" y="0"/>
                </a:lnTo>
                <a:lnTo>
                  <a:pt x="1926864" y="956637"/>
                </a:lnTo>
                <a:lnTo>
                  <a:pt x="0" y="956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66042" y="-169377"/>
            <a:ext cx="2660613" cy="2532151"/>
          </a:xfrm>
          <a:custGeom>
            <a:avLst/>
            <a:gdLst/>
            <a:ahLst/>
            <a:cxnLst/>
            <a:rect l="l" t="t" r="r" b="b"/>
            <a:pathLst>
              <a:path w="2720474" h="2532151">
                <a:moveTo>
                  <a:pt x="0" y="0"/>
                </a:moveTo>
                <a:lnTo>
                  <a:pt x="2720475" y="0"/>
                </a:lnTo>
                <a:lnTo>
                  <a:pt x="2720475" y="2532151"/>
                </a:lnTo>
                <a:lnTo>
                  <a:pt x="0" y="2532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" b="-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93617" y="1417589"/>
            <a:ext cx="15544800" cy="3543300"/>
            <a:chOff x="0" y="0"/>
            <a:chExt cx="20726400" cy="4724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26400" cy="4724400"/>
            </a:xfrm>
            <a:custGeom>
              <a:avLst/>
              <a:gdLst/>
              <a:ahLst/>
              <a:cxnLst/>
              <a:rect l="l" t="t" r="r" b="b"/>
              <a:pathLst>
                <a:path w="20726400" h="4724400">
                  <a:moveTo>
                    <a:pt x="0" y="0"/>
                  </a:moveTo>
                  <a:lnTo>
                    <a:pt x="20726400" y="0"/>
                  </a:lnTo>
                  <a:lnTo>
                    <a:pt x="20726400" y="4724400"/>
                  </a:lnTo>
                  <a:lnTo>
                    <a:pt x="0" y="472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0726400" cy="4724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1519"/>
                </a:lnSpc>
              </a:pPr>
              <a:r>
                <a:rPr lang="en-US" sz="9599" i="1">
                  <a:solidFill>
                    <a:srgbClr val="057853"/>
                  </a:solidFill>
                  <a:latin typeface="XB Titre Italics"/>
                  <a:ea typeface="XB Titre Italics"/>
                  <a:cs typeface="XB Titre Italics"/>
                  <a:sym typeface="XB Titre Italics"/>
                </a:rPr>
                <a:t>UK TRAIN RIDES</a:t>
              </a:r>
            </a:p>
            <a:p>
              <a:pPr algn="ctr">
                <a:lnSpc>
                  <a:spcPts val="6479"/>
                </a:lnSpc>
              </a:pPr>
              <a:r>
                <a:rPr lang="en-US" sz="5399">
                  <a:solidFill>
                    <a:srgbClr val="DDA225"/>
                  </a:solidFill>
                  <a:latin typeface="Jomhuria"/>
                  <a:ea typeface="Jomhuria"/>
                  <a:cs typeface="Jomhuria"/>
                  <a:sym typeface="Jomhuria"/>
                </a:rPr>
                <a:t>Presentation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9655557"/>
            <a:ext cx="1354785" cy="547686"/>
          </a:xfrm>
          <a:custGeom>
            <a:avLst/>
            <a:gdLst/>
            <a:ahLst/>
            <a:cxnLst/>
            <a:rect l="l" t="t" r="r" b="b"/>
            <a:pathLst>
              <a:path w="1354785" h="547686">
                <a:moveTo>
                  <a:pt x="0" y="0"/>
                </a:moveTo>
                <a:lnTo>
                  <a:pt x="1354785" y="0"/>
                </a:lnTo>
                <a:lnTo>
                  <a:pt x="1354785" y="547686"/>
                </a:lnTo>
                <a:lnTo>
                  <a:pt x="0" y="547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94760" y="9641672"/>
            <a:ext cx="4229100" cy="645328"/>
            <a:chOff x="0" y="0"/>
            <a:chExt cx="5638800" cy="8604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38800" cy="860488"/>
            </a:xfrm>
            <a:custGeom>
              <a:avLst/>
              <a:gdLst/>
              <a:ahLst/>
              <a:cxnLst/>
              <a:rect l="l" t="t" r="r" b="b"/>
              <a:pathLst>
                <a:path w="5638800" h="860488">
                  <a:moveTo>
                    <a:pt x="0" y="0"/>
                  </a:moveTo>
                  <a:lnTo>
                    <a:pt x="5638800" y="0"/>
                  </a:lnTo>
                  <a:lnTo>
                    <a:pt x="5638800" y="860488"/>
                  </a:lnTo>
                  <a:lnTo>
                    <a:pt x="0" y="860488"/>
                  </a:ln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-1524" y="-1524"/>
              <a:ext cx="5641848" cy="863536"/>
            </a:xfrm>
            <a:custGeom>
              <a:avLst/>
              <a:gdLst/>
              <a:ahLst/>
              <a:cxnLst/>
              <a:rect l="l" t="t" r="r" b="b"/>
              <a:pathLst>
                <a:path w="5641848" h="863536">
                  <a:moveTo>
                    <a:pt x="1524" y="0"/>
                  </a:moveTo>
                  <a:lnTo>
                    <a:pt x="5640324" y="0"/>
                  </a:lnTo>
                  <a:cubicBezTo>
                    <a:pt x="5641213" y="0"/>
                    <a:pt x="5641848" y="762"/>
                    <a:pt x="5641848" y="1524"/>
                  </a:cubicBezTo>
                  <a:lnTo>
                    <a:pt x="5641848" y="862012"/>
                  </a:lnTo>
                  <a:cubicBezTo>
                    <a:pt x="5641848" y="862901"/>
                    <a:pt x="5641086" y="863536"/>
                    <a:pt x="5640324" y="863536"/>
                  </a:cubicBezTo>
                  <a:lnTo>
                    <a:pt x="1524" y="863536"/>
                  </a:lnTo>
                  <a:cubicBezTo>
                    <a:pt x="635" y="863536"/>
                    <a:pt x="0" y="862774"/>
                    <a:pt x="0" y="862012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22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862012"/>
                  </a:lnTo>
                  <a:lnTo>
                    <a:pt x="1524" y="862012"/>
                  </a:lnTo>
                  <a:lnTo>
                    <a:pt x="1524" y="860314"/>
                  </a:lnTo>
                  <a:lnTo>
                    <a:pt x="5640324" y="860314"/>
                  </a:lnTo>
                  <a:lnTo>
                    <a:pt x="5640324" y="862012"/>
                  </a:lnTo>
                  <a:lnTo>
                    <a:pt x="5638800" y="862012"/>
                  </a:lnTo>
                  <a:lnTo>
                    <a:pt x="5638800" y="1524"/>
                  </a:lnTo>
                  <a:lnTo>
                    <a:pt x="5640324" y="1524"/>
                  </a:lnTo>
                  <a:lnTo>
                    <a:pt x="5640324" y="3228"/>
                  </a:lnTo>
                  <a:lnTo>
                    <a:pt x="1524" y="322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638800" cy="917587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419"/>
                </a:lnSpc>
              </a:pPr>
              <a:r>
                <a:rPr lang="en-US" sz="285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       </a:t>
              </a:r>
              <a:r>
                <a:rPr lang="en-GB" sz="285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  <a:r>
                <a:rPr lang="en-US" sz="285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/</a:t>
              </a:r>
              <a:r>
                <a:rPr lang="en-GB" sz="285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  <a:r>
                <a:rPr lang="en-US" sz="285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/2025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59300" y="9517443"/>
            <a:ext cx="782955" cy="685800"/>
            <a:chOff x="0" y="0"/>
            <a:chExt cx="1043940" cy="914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3940" cy="914400"/>
            </a:xfrm>
            <a:custGeom>
              <a:avLst/>
              <a:gdLst/>
              <a:ahLst/>
              <a:cxnLst/>
              <a:rect l="l" t="t" r="r" b="b"/>
              <a:pathLst>
                <a:path w="1043940" h="914400">
                  <a:moveTo>
                    <a:pt x="0" y="0"/>
                  </a:moveTo>
                  <a:lnTo>
                    <a:pt x="1043940" y="0"/>
                  </a:lnTo>
                  <a:lnTo>
                    <a:pt x="104394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-1524" y="-1524"/>
              <a:ext cx="1046988" cy="917448"/>
            </a:xfrm>
            <a:custGeom>
              <a:avLst/>
              <a:gdLst/>
              <a:ahLst/>
              <a:cxnLst/>
              <a:rect l="l" t="t" r="r" b="b"/>
              <a:pathLst>
                <a:path w="1046988" h="917448">
                  <a:moveTo>
                    <a:pt x="1524" y="0"/>
                  </a:moveTo>
                  <a:lnTo>
                    <a:pt x="1045464" y="0"/>
                  </a:lnTo>
                  <a:cubicBezTo>
                    <a:pt x="1046353" y="0"/>
                    <a:pt x="1046988" y="762"/>
                    <a:pt x="1046988" y="1524"/>
                  </a:cubicBezTo>
                  <a:lnTo>
                    <a:pt x="1046988" y="915924"/>
                  </a:lnTo>
                  <a:cubicBezTo>
                    <a:pt x="1046988" y="916813"/>
                    <a:pt x="1046226" y="917448"/>
                    <a:pt x="104546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045464" y="914400"/>
                  </a:lnTo>
                  <a:lnTo>
                    <a:pt x="1045464" y="915924"/>
                  </a:lnTo>
                  <a:lnTo>
                    <a:pt x="1043940" y="915924"/>
                  </a:lnTo>
                  <a:lnTo>
                    <a:pt x="1043940" y="1524"/>
                  </a:lnTo>
                  <a:lnTo>
                    <a:pt x="1045464" y="1524"/>
                  </a:lnTo>
                  <a:lnTo>
                    <a:pt x="104546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04394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30127" y="4203227"/>
            <a:ext cx="5039455" cy="1232993"/>
            <a:chOff x="0" y="0"/>
            <a:chExt cx="812800" cy="1988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98866"/>
            </a:xfrm>
            <a:custGeom>
              <a:avLst/>
              <a:gdLst/>
              <a:ahLst/>
              <a:cxnLst/>
              <a:rect l="l" t="t" r="r" b="b"/>
              <a:pathLst>
                <a:path w="812800" h="198866">
                  <a:moveTo>
                    <a:pt x="609600" y="0"/>
                  </a:moveTo>
                  <a:cubicBezTo>
                    <a:pt x="721824" y="0"/>
                    <a:pt x="812800" y="44518"/>
                    <a:pt x="812800" y="99433"/>
                  </a:cubicBezTo>
                  <a:cubicBezTo>
                    <a:pt x="812800" y="154348"/>
                    <a:pt x="721824" y="198866"/>
                    <a:pt x="609600" y="198866"/>
                  </a:cubicBezTo>
                  <a:lnTo>
                    <a:pt x="203200" y="198866"/>
                  </a:lnTo>
                  <a:cubicBezTo>
                    <a:pt x="90976" y="198866"/>
                    <a:pt x="0" y="154348"/>
                    <a:pt x="0" y="99433"/>
                  </a:cubicBezTo>
                  <a:cubicBezTo>
                    <a:pt x="0" y="445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25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chemeClr val="bg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Members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30127" y="5529580"/>
            <a:ext cx="5227411" cy="667659"/>
            <a:chOff x="0" y="0"/>
            <a:chExt cx="1376767" cy="1758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76767" cy="175844"/>
            </a:xfrm>
            <a:custGeom>
              <a:avLst/>
              <a:gdLst/>
              <a:ahLst/>
              <a:cxnLst/>
              <a:rect l="l" t="t" r="r" b="b"/>
              <a:pathLst>
                <a:path w="1376767" h="175844">
                  <a:moveTo>
                    <a:pt x="25177" y="0"/>
                  </a:moveTo>
                  <a:lnTo>
                    <a:pt x="1351589" y="0"/>
                  </a:lnTo>
                  <a:cubicBezTo>
                    <a:pt x="1365494" y="0"/>
                    <a:pt x="1376767" y="11272"/>
                    <a:pt x="1376767" y="25177"/>
                  </a:cubicBezTo>
                  <a:lnTo>
                    <a:pt x="1376767" y="150667"/>
                  </a:lnTo>
                  <a:cubicBezTo>
                    <a:pt x="1376767" y="157344"/>
                    <a:pt x="1374114" y="163748"/>
                    <a:pt x="1369392" y="168470"/>
                  </a:cubicBezTo>
                  <a:cubicBezTo>
                    <a:pt x="1364671" y="173192"/>
                    <a:pt x="1358267" y="175844"/>
                    <a:pt x="1351589" y="175844"/>
                  </a:cubicBezTo>
                  <a:lnTo>
                    <a:pt x="25177" y="175844"/>
                  </a:lnTo>
                  <a:cubicBezTo>
                    <a:pt x="11272" y="175844"/>
                    <a:pt x="0" y="164572"/>
                    <a:pt x="0" y="150667"/>
                  </a:cubicBezTo>
                  <a:lnTo>
                    <a:pt x="0" y="25177"/>
                  </a:lnTo>
                  <a:cubicBezTo>
                    <a:pt x="0" y="11272"/>
                    <a:pt x="11272" y="0"/>
                    <a:pt x="25177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76767" cy="213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41710" y="5663702"/>
            <a:ext cx="4417120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1. Omar Mahmoud Hassan 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30127" y="7342703"/>
            <a:ext cx="5227411" cy="667659"/>
            <a:chOff x="0" y="0"/>
            <a:chExt cx="1376767" cy="1758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76767" cy="175844"/>
            </a:xfrm>
            <a:custGeom>
              <a:avLst/>
              <a:gdLst/>
              <a:ahLst/>
              <a:cxnLst/>
              <a:rect l="l" t="t" r="r" b="b"/>
              <a:pathLst>
                <a:path w="1376767" h="175844">
                  <a:moveTo>
                    <a:pt x="25177" y="0"/>
                  </a:moveTo>
                  <a:lnTo>
                    <a:pt x="1351589" y="0"/>
                  </a:lnTo>
                  <a:cubicBezTo>
                    <a:pt x="1365494" y="0"/>
                    <a:pt x="1376767" y="11272"/>
                    <a:pt x="1376767" y="25177"/>
                  </a:cubicBezTo>
                  <a:lnTo>
                    <a:pt x="1376767" y="150667"/>
                  </a:lnTo>
                  <a:cubicBezTo>
                    <a:pt x="1376767" y="157344"/>
                    <a:pt x="1374114" y="163748"/>
                    <a:pt x="1369392" y="168470"/>
                  </a:cubicBezTo>
                  <a:cubicBezTo>
                    <a:pt x="1364671" y="173192"/>
                    <a:pt x="1358267" y="175844"/>
                    <a:pt x="1351589" y="175844"/>
                  </a:cubicBezTo>
                  <a:lnTo>
                    <a:pt x="25177" y="175844"/>
                  </a:lnTo>
                  <a:cubicBezTo>
                    <a:pt x="11272" y="175844"/>
                    <a:pt x="0" y="164572"/>
                    <a:pt x="0" y="150667"/>
                  </a:cubicBezTo>
                  <a:lnTo>
                    <a:pt x="0" y="25177"/>
                  </a:lnTo>
                  <a:cubicBezTo>
                    <a:pt x="0" y="11272"/>
                    <a:pt x="11272" y="0"/>
                    <a:pt x="25177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376767" cy="213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1710" y="7339010"/>
            <a:ext cx="438725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3. Nouran Mansour Ahmed 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330127" y="6442751"/>
            <a:ext cx="5227411" cy="667659"/>
            <a:chOff x="0" y="0"/>
            <a:chExt cx="1376767" cy="17584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76767" cy="175844"/>
            </a:xfrm>
            <a:custGeom>
              <a:avLst/>
              <a:gdLst/>
              <a:ahLst/>
              <a:cxnLst/>
              <a:rect l="l" t="t" r="r" b="b"/>
              <a:pathLst>
                <a:path w="1376767" h="175844">
                  <a:moveTo>
                    <a:pt x="25177" y="0"/>
                  </a:moveTo>
                  <a:lnTo>
                    <a:pt x="1351589" y="0"/>
                  </a:lnTo>
                  <a:cubicBezTo>
                    <a:pt x="1365494" y="0"/>
                    <a:pt x="1376767" y="11272"/>
                    <a:pt x="1376767" y="25177"/>
                  </a:cubicBezTo>
                  <a:lnTo>
                    <a:pt x="1376767" y="150667"/>
                  </a:lnTo>
                  <a:cubicBezTo>
                    <a:pt x="1376767" y="157344"/>
                    <a:pt x="1374114" y="163748"/>
                    <a:pt x="1369392" y="168470"/>
                  </a:cubicBezTo>
                  <a:cubicBezTo>
                    <a:pt x="1364671" y="173192"/>
                    <a:pt x="1358267" y="175844"/>
                    <a:pt x="1351589" y="175844"/>
                  </a:cubicBezTo>
                  <a:lnTo>
                    <a:pt x="25177" y="175844"/>
                  </a:lnTo>
                  <a:cubicBezTo>
                    <a:pt x="11272" y="175844"/>
                    <a:pt x="0" y="164572"/>
                    <a:pt x="0" y="150667"/>
                  </a:cubicBezTo>
                  <a:lnTo>
                    <a:pt x="0" y="25177"/>
                  </a:lnTo>
                  <a:cubicBezTo>
                    <a:pt x="0" y="11272"/>
                    <a:pt x="11272" y="0"/>
                    <a:pt x="25177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376767" cy="213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86538" y="6495478"/>
            <a:ext cx="4927463" cy="50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  <a:spcBef>
                <a:spcPct val="0"/>
              </a:spcBef>
            </a:pPr>
            <a:r>
              <a:rPr lang="en-US" sz="2990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2. Salma Mohamed Mustafa 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330127" y="8103132"/>
            <a:ext cx="5971545" cy="807183"/>
            <a:chOff x="0" y="0"/>
            <a:chExt cx="1572753" cy="21259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72753" cy="212591"/>
            </a:xfrm>
            <a:custGeom>
              <a:avLst/>
              <a:gdLst/>
              <a:ahLst/>
              <a:cxnLst/>
              <a:rect l="l" t="t" r="r" b="b"/>
              <a:pathLst>
                <a:path w="1572753" h="212591">
                  <a:moveTo>
                    <a:pt x="22040" y="0"/>
                  </a:moveTo>
                  <a:lnTo>
                    <a:pt x="1550713" y="0"/>
                  </a:lnTo>
                  <a:cubicBezTo>
                    <a:pt x="1562885" y="0"/>
                    <a:pt x="1572753" y="9868"/>
                    <a:pt x="1572753" y="22040"/>
                  </a:cubicBezTo>
                  <a:lnTo>
                    <a:pt x="1572753" y="190551"/>
                  </a:lnTo>
                  <a:cubicBezTo>
                    <a:pt x="1572753" y="202724"/>
                    <a:pt x="1562885" y="212591"/>
                    <a:pt x="1550713" y="212591"/>
                  </a:cubicBezTo>
                  <a:lnTo>
                    <a:pt x="22040" y="212591"/>
                  </a:lnTo>
                  <a:cubicBezTo>
                    <a:pt x="9868" y="212591"/>
                    <a:pt x="0" y="202724"/>
                    <a:pt x="0" y="190551"/>
                  </a:cubicBezTo>
                  <a:lnTo>
                    <a:pt x="0" y="22040"/>
                  </a:lnTo>
                  <a:cubicBezTo>
                    <a:pt x="0" y="9868"/>
                    <a:pt x="9868" y="0"/>
                    <a:pt x="22040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572753" cy="250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30127" y="8238962"/>
            <a:ext cx="581451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4. Ahmed Mohammed Ahmed Elsisy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37521" y="506420"/>
            <a:ext cx="5769510" cy="813439"/>
            <a:chOff x="0" y="0"/>
            <a:chExt cx="1519542" cy="214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9542" cy="214239"/>
            </a:xfrm>
            <a:custGeom>
              <a:avLst/>
              <a:gdLst/>
              <a:ahLst/>
              <a:cxnLst/>
              <a:rect l="l" t="t" r="r" b="b"/>
              <a:pathLst>
                <a:path w="1519542" h="214239">
                  <a:moveTo>
                    <a:pt x="0" y="0"/>
                  </a:moveTo>
                  <a:lnTo>
                    <a:pt x="1519542" y="0"/>
                  </a:lnTo>
                  <a:lnTo>
                    <a:pt x="1519542" y="214239"/>
                  </a:lnTo>
                  <a:lnTo>
                    <a:pt x="0" y="214239"/>
                  </a:ln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19542" cy="252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519825"/>
            <a:ext cx="914400" cy="685800"/>
            <a:chOff x="0" y="0"/>
            <a:chExt cx="1219200" cy="914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  <a:r>
                <a:rPr lang="en-GB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</a:t>
              </a:r>
              <a:endPara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6439178" y="0"/>
            <a:ext cx="2234646" cy="2079954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31283" y="750794"/>
            <a:ext cx="7381986" cy="1520190"/>
            <a:chOff x="0" y="0"/>
            <a:chExt cx="9842648" cy="20269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42648" cy="2026920"/>
            </a:xfrm>
            <a:custGeom>
              <a:avLst/>
              <a:gdLst/>
              <a:ahLst/>
              <a:cxnLst/>
              <a:rect l="l" t="t" r="r" b="b"/>
              <a:pathLst>
                <a:path w="9842648" h="2026920">
                  <a:moveTo>
                    <a:pt x="0" y="0"/>
                  </a:moveTo>
                  <a:lnTo>
                    <a:pt x="9842648" y="0"/>
                  </a:lnTo>
                  <a:lnTo>
                    <a:pt x="9842648" y="2026920"/>
                  </a:lnTo>
                  <a:lnTo>
                    <a:pt x="0" y="2026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9842648" cy="2122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Uk Train Dashboard </a:t>
              </a:r>
            </a:p>
            <a:p>
              <a:pPr algn="ctr">
                <a:lnSpc>
                  <a:spcPts val="5400"/>
                </a:lnSpc>
              </a:pPr>
              <a:endParaRPr lang="en-US" sz="4500" b="1">
                <a:solidFill>
                  <a:srgbClr val="DDA225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2401" y="1396896"/>
            <a:ext cx="16359750" cy="606020"/>
            <a:chOff x="0" y="0"/>
            <a:chExt cx="4308741" cy="1596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8741" cy="159610"/>
            </a:xfrm>
            <a:custGeom>
              <a:avLst/>
              <a:gdLst/>
              <a:ahLst/>
              <a:cxnLst/>
              <a:rect l="l" t="t" r="r" b="b"/>
              <a:pathLst>
                <a:path w="4308741" h="159610">
                  <a:moveTo>
                    <a:pt x="24135" y="0"/>
                  </a:moveTo>
                  <a:lnTo>
                    <a:pt x="4284606" y="0"/>
                  </a:lnTo>
                  <a:cubicBezTo>
                    <a:pt x="4291007" y="0"/>
                    <a:pt x="4297146" y="2543"/>
                    <a:pt x="4301672" y="7069"/>
                  </a:cubicBezTo>
                  <a:cubicBezTo>
                    <a:pt x="4306198" y="11595"/>
                    <a:pt x="4308741" y="17734"/>
                    <a:pt x="4308741" y="24135"/>
                  </a:cubicBezTo>
                  <a:lnTo>
                    <a:pt x="4308741" y="135476"/>
                  </a:lnTo>
                  <a:cubicBezTo>
                    <a:pt x="4308741" y="148805"/>
                    <a:pt x="4297935" y="159610"/>
                    <a:pt x="4284606" y="159610"/>
                  </a:cubicBezTo>
                  <a:lnTo>
                    <a:pt x="24135" y="159610"/>
                  </a:lnTo>
                  <a:cubicBezTo>
                    <a:pt x="17734" y="159610"/>
                    <a:pt x="11595" y="157068"/>
                    <a:pt x="7069" y="152541"/>
                  </a:cubicBezTo>
                  <a:cubicBezTo>
                    <a:pt x="2543" y="148015"/>
                    <a:pt x="0" y="141877"/>
                    <a:pt x="0" y="135476"/>
                  </a:cubicBezTo>
                  <a:lnTo>
                    <a:pt x="0" y="24135"/>
                  </a:lnTo>
                  <a:cubicBezTo>
                    <a:pt x="0" y="17734"/>
                    <a:pt x="2543" y="11595"/>
                    <a:pt x="7069" y="7069"/>
                  </a:cubicBezTo>
                  <a:cubicBezTo>
                    <a:pt x="11595" y="2543"/>
                    <a:pt x="17734" y="0"/>
                    <a:pt x="24135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308741" cy="19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</a:pPr>
              <a:r>
                <a:rPr lang="en-US" sz="2199" i="1">
                  <a:solidFill>
                    <a:srgbClr val="000000"/>
                  </a:solidFill>
                  <a:latin typeface="29LT Riwaya Italics"/>
                  <a:ea typeface="29LT Riwaya Italics"/>
                  <a:cs typeface="29LT Riwaya Italics"/>
                  <a:sym typeface="29LT Riwaya Italics"/>
                </a:rPr>
                <a:t>Online sales represent the majority of purchases. Sales peak midweek, especially on Wednesdays and Tuesdays. Advance tickets are the most popular</a:t>
              </a:r>
            </a:p>
          </p:txBody>
        </p:sp>
      </p:grpSp>
      <p:pic>
        <p:nvPicPr>
          <p:cNvPr id="18" name="Picture 18">
            <a:extLst>
              <a:ext uri="{FF2B5EF4-FFF2-40B4-BE49-F238E27FC236}">
                <a16:creationId xmlns:a16="http://schemas.microsoft.com/office/drawing/2014/main" id="{0163D444-5AD5-9C47-9969-F5AF6D2CC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296"/>
            <a:ext cx="17258157" cy="88975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40847" y="621980"/>
            <a:ext cx="5769510" cy="813439"/>
            <a:chOff x="0" y="0"/>
            <a:chExt cx="1519542" cy="214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9542" cy="214239"/>
            </a:xfrm>
            <a:custGeom>
              <a:avLst/>
              <a:gdLst/>
              <a:ahLst/>
              <a:cxnLst/>
              <a:rect l="l" t="t" r="r" b="b"/>
              <a:pathLst>
                <a:path w="1519542" h="214239">
                  <a:moveTo>
                    <a:pt x="0" y="0"/>
                  </a:moveTo>
                  <a:lnTo>
                    <a:pt x="1519542" y="0"/>
                  </a:lnTo>
                  <a:lnTo>
                    <a:pt x="1519542" y="214239"/>
                  </a:lnTo>
                  <a:lnTo>
                    <a:pt x="0" y="214239"/>
                  </a:ln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19542" cy="252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519825"/>
            <a:ext cx="914400" cy="685800"/>
            <a:chOff x="0" y="0"/>
            <a:chExt cx="1219200" cy="914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  <a:r>
                <a:rPr lang="en-GB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  <a:endPara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34609" y="819985"/>
            <a:ext cx="7381986" cy="1520190"/>
            <a:chOff x="0" y="0"/>
            <a:chExt cx="9842648" cy="20269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842648" cy="2026920"/>
            </a:xfrm>
            <a:custGeom>
              <a:avLst/>
              <a:gdLst/>
              <a:ahLst/>
              <a:cxnLst/>
              <a:rect l="l" t="t" r="r" b="b"/>
              <a:pathLst>
                <a:path w="9842648" h="2026920">
                  <a:moveTo>
                    <a:pt x="0" y="0"/>
                  </a:moveTo>
                  <a:lnTo>
                    <a:pt x="9842648" y="0"/>
                  </a:lnTo>
                  <a:lnTo>
                    <a:pt x="9842648" y="2026920"/>
                  </a:lnTo>
                  <a:lnTo>
                    <a:pt x="0" y="2026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9842648" cy="2122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Uk Train Dashboard </a:t>
              </a:r>
            </a:p>
            <a:p>
              <a:pPr algn="ctr">
                <a:lnSpc>
                  <a:spcPts val="5400"/>
                </a:lnSpc>
              </a:pPr>
              <a:endParaRPr lang="en-US" sz="4500" b="1">
                <a:solidFill>
                  <a:srgbClr val="DDA225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2927" y="1463038"/>
            <a:ext cx="15220861" cy="616916"/>
            <a:chOff x="0" y="0"/>
            <a:chExt cx="4008786" cy="1624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08786" cy="162480"/>
            </a:xfrm>
            <a:custGeom>
              <a:avLst/>
              <a:gdLst/>
              <a:ahLst/>
              <a:cxnLst/>
              <a:rect l="l" t="t" r="r" b="b"/>
              <a:pathLst>
                <a:path w="4008786" h="162480">
                  <a:moveTo>
                    <a:pt x="25941" y="0"/>
                  </a:moveTo>
                  <a:lnTo>
                    <a:pt x="3982846" y="0"/>
                  </a:lnTo>
                  <a:cubicBezTo>
                    <a:pt x="3997172" y="0"/>
                    <a:pt x="4008786" y="11614"/>
                    <a:pt x="4008786" y="25941"/>
                  </a:cubicBezTo>
                  <a:lnTo>
                    <a:pt x="4008786" y="136539"/>
                  </a:lnTo>
                  <a:cubicBezTo>
                    <a:pt x="4008786" y="150866"/>
                    <a:pt x="3997172" y="162480"/>
                    <a:pt x="3982846" y="162480"/>
                  </a:cubicBezTo>
                  <a:lnTo>
                    <a:pt x="25941" y="162480"/>
                  </a:lnTo>
                  <a:cubicBezTo>
                    <a:pt x="11614" y="162480"/>
                    <a:pt x="0" y="150866"/>
                    <a:pt x="0" y="136539"/>
                  </a:cubicBezTo>
                  <a:lnTo>
                    <a:pt x="0" y="25941"/>
                  </a:lnTo>
                  <a:cubicBezTo>
                    <a:pt x="0" y="11614"/>
                    <a:pt x="11614" y="0"/>
                    <a:pt x="25941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008786" cy="210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19"/>
                </a:lnSpc>
              </a:pPr>
              <a:r>
                <a:rPr lang="en-US" sz="2299" i="1">
                  <a:solidFill>
                    <a:srgbClr val="000000"/>
                  </a:solidFill>
                  <a:latin typeface="29LT Riwaya Italics"/>
                  <a:ea typeface="29LT Riwaya Italics"/>
                  <a:cs typeface="29LT Riwaya Italics"/>
                  <a:sym typeface="29LT Riwaya Italics"/>
                </a:rPr>
                <a:t>"Most delays occur between 9–12 AM and again after 4 PM. The Manchester–Leeds route experiences the highest average delay. 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439178" y="0"/>
            <a:ext cx="2234646" cy="2079954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015DE78E-F11F-FC49-871C-AA456B183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038"/>
            <a:ext cx="17143857" cy="87425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40847" y="621980"/>
            <a:ext cx="5769510" cy="813439"/>
            <a:chOff x="0" y="0"/>
            <a:chExt cx="1519542" cy="214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9542" cy="214239"/>
            </a:xfrm>
            <a:custGeom>
              <a:avLst/>
              <a:gdLst/>
              <a:ahLst/>
              <a:cxnLst/>
              <a:rect l="l" t="t" r="r" b="b"/>
              <a:pathLst>
                <a:path w="1519542" h="214239">
                  <a:moveTo>
                    <a:pt x="0" y="0"/>
                  </a:moveTo>
                  <a:lnTo>
                    <a:pt x="1519542" y="0"/>
                  </a:lnTo>
                  <a:lnTo>
                    <a:pt x="1519542" y="214239"/>
                  </a:lnTo>
                  <a:lnTo>
                    <a:pt x="0" y="214239"/>
                  </a:ln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19542" cy="252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519825"/>
            <a:ext cx="914400" cy="685800"/>
            <a:chOff x="0" y="0"/>
            <a:chExt cx="1219200" cy="914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  <a:r>
                <a:rPr lang="en-GB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  <a:endPara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60863" y="814053"/>
            <a:ext cx="7381986" cy="1520190"/>
            <a:chOff x="0" y="0"/>
            <a:chExt cx="9842648" cy="20269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842648" cy="2026920"/>
            </a:xfrm>
            <a:custGeom>
              <a:avLst/>
              <a:gdLst/>
              <a:ahLst/>
              <a:cxnLst/>
              <a:rect l="l" t="t" r="r" b="b"/>
              <a:pathLst>
                <a:path w="9842648" h="2026920">
                  <a:moveTo>
                    <a:pt x="0" y="0"/>
                  </a:moveTo>
                  <a:lnTo>
                    <a:pt x="9842648" y="0"/>
                  </a:lnTo>
                  <a:lnTo>
                    <a:pt x="9842648" y="2026920"/>
                  </a:lnTo>
                  <a:lnTo>
                    <a:pt x="0" y="2026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9842648" cy="2122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Uk Train Dashboard </a:t>
              </a:r>
            </a:p>
            <a:p>
              <a:pPr algn="ctr">
                <a:lnSpc>
                  <a:spcPts val="5400"/>
                </a:lnSpc>
              </a:pPr>
              <a:endParaRPr lang="en-US" sz="4500" b="1">
                <a:solidFill>
                  <a:srgbClr val="DDA225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64533" y="1539759"/>
            <a:ext cx="16538813" cy="621367"/>
            <a:chOff x="0" y="0"/>
            <a:chExt cx="4355901" cy="1636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55901" cy="163652"/>
            </a:xfrm>
            <a:custGeom>
              <a:avLst/>
              <a:gdLst/>
              <a:ahLst/>
              <a:cxnLst/>
              <a:rect l="l" t="t" r="r" b="b"/>
              <a:pathLst>
                <a:path w="4355901" h="163652">
                  <a:moveTo>
                    <a:pt x="23873" y="0"/>
                  </a:moveTo>
                  <a:lnTo>
                    <a:pt x="4332028" y="0"/>
                  </a:lnTo>
                  <a:cubicBezTo>
                    <a:pt x="4338359" y="0"/>
                    <a:pt x="4344432" y="2515"/>
                    <a:pt x="4348909" y="6992"/>
                  </a:cubicBezTo>
                  <a:cubicBezTo>
                    <a:pt x="4353386" y="11469"/>
                    <a:pt x="4355901" y="17542"/>
                    <a:pt x="4355901" y="23873"/>
                  </a:cubicBezTo>
                  <a:lnTo>
                    <a:pt x="4355901" y="139779"/>
                  </a:lnTo>
                  <a:cubicBezTo>
                    <a:pt x="4355901" y="146110"/>
                    <a:pt x="4353386" y="152183"/>
                    <a:pt x="4348909" y="156660"/>
                  </a:cubicBezTo>
                  <a:cubicBezTo>
                    <a:pt x="4344432" y="161137"/>
                    <a:pt x="4338359" y="163652"/>
                    <a:pt x="4332028" y="163652"/>
                  </a:cubicBezTo>
                  <a:lnTo>
                    <a:pt x="23873" y="163652"/>
                  </a:lnTo>
                  <a:cubicBezTo>
                    <a:pt x="17542" y="163652"/>
                    <a:pt x="11469" y="161137"/>
                    <a:pt x="6992" y="156660"/>
                  </a:cubicBezTo>
                  <a:cubicBezTo>
                    <a:pt x="2515" y="152183"/>
                    <a:pt x="0" y="146110"/>
                    <a:pt x="0" y="139779"/>
                  </a:cubicBezTo>
                  <a:lnTo>
                    <a:pt x="0" y="23873"/>
                  </a:lnTo>
                  <a:cubicBezTo>
                    <a:pt x="0" y="17542"/>
                    <a:pt x="2515" y="11469"/>
                    <a:pt x="6992" y="6992"/>
                  </a:cubicBezTo>
                  <a:cubicBezTo>
                    <a:pt x="11469" y="2515"/>
                    <a:pt x="17542" y="0"/>
                    <a:pt x="23873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55901" cy="201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i="1">
                  <a:solidFill>
                    <a:srgbClr val="000000"/>
                  </a:solidFill>
                  <a:latin typeface="29LT Riwaya Italics"/>
                  <a:ea typeface="29LT Riwaya Italics"/>
                  <a:cs typeface="29LT Riwaya Italics"/>
                  <a:sym typeface="29LT Riwaya Italics"/>
                </a:rPr>
                <a:t>Over 86% of journeys arrive on time. Refund requests remain low at 3.5%. Credit card is the leading payment method. Manchester Piccadilly is the busiest station. 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439178" y="0"/>
            <a:ext cx="2234646" cy="2079954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4752415D-0FDC-8149-8CFB-D8764E7BE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9759"/>
            <a:ext cx="17257014" cy="86658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40847" y="621980"/>
            <a:ext cx="5769510" cy="813439"/>
            <a:chOff x="0" y="0"/>
            <a:chExt cx="1519542" cy="214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9542" cy="214239"/>
            </a:xfrm>
            <a:custGeom>
              <a:avLst/>
              <a:gdLst/>
              <a:ahLst/>
              <a:cxnLst/>
              <a:rect l="l" t="t" r="r" b="b"/>
              <a:pathLst>
                <a:path w="1519542" h="214239">
                  <a:moveTo>
                    <a:pt x="0" y="0"/>
                  </a:moveTo>
                  <a:lnTo>
                    <a:pt x="1519542" y="0"/>
                  </a:lnTo>
                  <a:lnTo>
                    <a:pt x="1519542" y="214239"/>
                  </a:lnTo>
                  <a:lnTo>
                    <a:pt x="0" y="214239"/>
                  </a:ln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19542" cy="252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519825"/>
            <a:ext cx="914400" cy="685800"/>
            <a:chOff x="0" y="0"/>
            <a:chExt cx="1219200" cy="914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  <a:r>
                <a:rPr lang="en-GB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  <a:endPara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60863" y="814053"/>
            <a:ext cx="7381986" cy="1520190"/>
            <a:chOff x="0" y="0"/>
            <a:chExt cx="9842648" cy="20269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842648" cy="2026920"/>
            </a:xfrm>
            <a:custGeom>
              <a:avLst/>
              <a:gdLst/>
              <a:ahLst/>
              <a:cxnLst/>
              <a:rect l="l" t="t" r="r" b="b"/>
              <a:pathLst>
                <a:path w="9842648" h="2026920">
                  <a:moveTo>
                    <a:pt x="0" y="0"/>
                  </a:moveTo>
                  <a:lnTo>
                    <a:pt x="9842648" y="0"/>
                  </a:lnTo>
                  <a:lnTo>
                    <a:pt x="9842648" y="2026920"/>
                  </a:lnTo>
                  <a:lnTo>
                    <a:pt x="0" y="2026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9842648" cy="2122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Uk Train Dashboard </a:t>
              </a:r>
            </a:p>
            <a:p>
              <a:pPr algn="ctr">
                <a:lnSpc>
                  <a:spcPts val="5400"/>
                </a:lnSpc>
              </a:pPr>
              <a:endParaRPr lang="en-US" sz="4500" b="1">
                <a:solidFill>
                  <a:srgbClr val="DDA225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64533" y="1539759"/>
            <a:ext cx="16538813" cy="621367"/>
            <a:chOff x="0" y="0"/>
            <a:chExt cx="4355901" cy="1636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55901" cy="163652"/>
            </a:xfrm>
            <a:custGeom>
              <a:avLst/>
              <a:gdLst/>
              <a:ahLst/>
              <a:cxnLst/>
              <a:rect l="l" t="t" r="r" b="b"/>
              <a:pathLst>
                <a:path w="4355901" h="163652">
                  <a:moveTo>
                    <a:pt x="23873" y="0"/>
                  </a:moveTo>
                  <a:lnTo>
                    <a:pt x="4332028" y="0"/>
                  </a:lnTo>
                  <a:cubicBezTo>
                    <a:pt x="4338359" y="0"/>
                    <a:pt x="4344432" y="2515"/>
                    <a:pt x="4348909" y="6992"/>
                  </a:cubicBezTo>
                  <a:cubicBezTo>
                    <a:pt x="4353386" y="11469"/>
                    <a:pt x="4355901" y="17542"/>
                    <a:pt x="4355901" y="23873"/>
                  </a:cubicBezTo>
                  <a:lnTo>
                    <a:pt x="4355901" y="139779"/>
                  </a:lnTo>
                  <a:cubicBezTo>
                    <a:pt x="4355901" y="146110"/>
                    <a:pt x="4353386" y="152183"/>
                    <a:pt x="4348909" y="156660"/>
                  </a:cubicBezTo>
                  <a:cubicBezTo>
                    <a:pt x="4344432" y="161137"/>
                    <a:pt x="4338359" y="163652"/>
                    <a:pt x="4332028" y="163652"/>
                  </a:cubicBezTo>
                  <a:lnTo>
                    <a:pt x="23873" y="163652"/>
                  </a:lnTo>
                  <a:cubicBezTo>
                    <a:pt x="17542" y="163652"/>
                    <a:pt x="11469" y="161137"/>
                    <a:pt x="6992" y="156660"/>
                  </a:cubicBezTo>
                  <a:cubicBezTo>
                    <a:pt x="2515" y="152183"/>
                    <a:pt x="0" y="146110"/>
                    <a:pt x="0" y="139779"/>
                  </a:cubicBezTo>
                  <a:lnTo>
                    <a:pt x="0" y="23873"/>
                  </a:lnTo>
                  <a:cubicBezTo>
                    <a:pt x="0" y="17542"/>
                    <a:pt x="2515" y="11469"/>
                    <a:pt x="6992" y="6992"/>
                  </a:cubicBezTo>
                  <a:cubicBezTo>
                    <a:pt x="11469" y="2515"/>
                    <a:pt x="17542" y="0"/>
                    <a:pt x="23873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55901" cy="201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i="1">
                  <a:solidFill>
                    <a:srgbClr val="000000"/>
                  </a:solidFill>
                  <a:latin typeface="29LT Riwaya Italics"/>
                  <a:ea typeface="29LT Riwaya Italics"/>
                  <a:cs typeface="29LT Riwaya Italics"/>
                  <a:sym typeface="29LT Riwaya Italics"/>
                </a:rPr>
                <a:t>Over 86% of journeys arrive on time. Refund requests remain low at 3.5%. Credit card is the leading payment method. Manchester Piccadilly is the busiest station. 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439178" y="0"/>
            <a:ext cx="2234646" cy="2079954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pic>
        <p:nvPicPr>
          <p:cNvPr id="13" name="Picture 18">
            <a:extLst>
              <a:ext uri="{FF2B5EF4-FFF2-40B4-BE49-F238E27FC236}">
                <a16:creationId xmlns:a16="http://schemas.microsoft.com/office/drawing/2014/main" id="{AB9E8BD3-B994-304E-9365-EE00E5228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" y="1556055"/>
            <a:ext cx="16890189" cy="86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0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03739" y="-117372"/>
            <a:ext cx="2500097" cy="2225373"/>
          </a:xfrm>
          <a:custGeom>
            <a:avLst/>
            <a:gdLst/>
            <a:ahLst/>
            <a:cxnLst/>
            <a:rect l="l" t="t" r="r" b="b"/>
            <a:pathLst>
              <a:path w="2720474" h="2532151">
                <a:moveTo>
                  <a:pt x="0" y="0"/>
                </a:moveTo>
                <a:lnTo>
                  <a:pt x="2720474" y="0"/>
                </a:lnTo>
                <a:lnTo>
                  <a:pt x="2720474" y="2532152"/>
                </a:lnTo>
                <a:lnTo>
                  <a:pt x="0" y="2532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9517443"/>
            <a:ext cx="782955" cy="685800"/>
            <a:chOff x="0" y="0"/>
            <a:chExt cx="1043940" cy="914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3940" cy="914400"/>
            </a:xfrm>
            <a:custGeom>
              <a:avLst/>
              <a:gdLst/>
              <a:ahLst/>
              <a:cxnLst/>
              <a:rect l="l" t="t" r="r" b="b"/>
              <a:pathLst>
                <a:path w="1043940" h="914400">
                  <a:moveTo>
                    <a:pt x="0" y="0"/>
                  </a:moveTo>
                  <a:lnTo>
                    <a:pt x="1043940" y="0"/>
                  </a:lnTo>
                  <a:lnTo>
                    <a:pt x="104394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24" y="-1524"/>
              <a:ext cx="1046988" cy="917448"/>
            </a:xfrm>
            <a:custGeom>
              <a:avLst/>
              <a:gdLst/>
              <a:ahLst/>
              <a:cxnLst/>
              <a:rect l="l" t="t" r="r" b="b"/>
              <a:pathLst>
                <a:path w="1046988" h="917448">
                  <a:moveTo>
                    <a:pt x="1524" y="0"/>
                  </a:moveTo>
                  <a:lnTo>
                    <a:pt x="1045464" y="0"/>
                  </a:lnTo>
                  <a:cubicBezTo>
                    <a:pt x="1046353" y="0"/>
                    <a:pt x="1046988" y="762"/>
                    <a:pt x="1046988" y="1524"/>
                  </a:cubicBezTo>
                  <a:lnTo>
                    <a:pt x="1046988" y="915924"/>
                  </a:lnTo>
                  <a:cubicBezTo>
                    <a:pt x="1046988" y="916813"/>
                    <a:pt x="1046226" y="917448"/>
                    <a:pt x="104546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045464" y="914400"/>
                  </a:lnTo>
                  <a:lnTo>
                    <a:pt x="1045464" y="915924"/>
                  </a:lnTo>
                  <a:lnTo>
                    <a:pt x="1043940" y="915924"/>
                  </a:lnTo>
                  <a:lnTo>
                    <a:pt x="1043940" y="1524"/>
                  </a:lnTo>
                  <a:lnTo>
                    <a:pt x="1045464" y="1524"/>
                  </a:lnTo>
                  <a:lnTo>
                    <a:pt x="104546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04394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  <a:r>
                <a:rPr lang="en-GB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8369" y="771138"/>
            <a:ext cx="5106560" cy="678942"/>
            <a:chOff x="0" y="0"/>
            <a:chExt cx="823623" cy="1488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3623" cy="148895"/>
            </a:xfrm>
            <a:custGeom>
              <a:avLst/>
              <a:gdLst/>
              <a:ahLst/>
              <a:cxnLst/>
              <a:rect l="l" t="t" r="r" b="b"/>
              <a:pathLst>
                <a:path w="823623" h="148895">
                  <a:moveTo>
                    <a:pt x="74447" y="0"/>
                  </a:moveTo>
                  <a:lnTo>
                    <a:pt x="749176" y="0"/>
                  </a:lnTo>
                  <a:cubicBezTo>
                    <a:pt x="790292" y="0"/>
                    <a:pt x="823623" y="33331"/>
                    <a:pt x="823623" y="74447"/>
                  </a:cubicBezTo>
                  <a:lnTo>
                    <a:pt x="823623" y="74447"/>
                  </a:lnTo>
                  <a:cubicBezTo>
                    <a:pt x="823623" y="115564"/>
                    <a:pt x="790292" y="148895"/>
                    <a:pt x="749176" y="148895"/>
                  </a:cubicBezTo>
                  <a:lnTo>
                    <a:pt x="74447" y="148895"/>
                  </a:lnTo>
                  <a:cubicBezTo>
                    <a:pt x="33331" y="148895"/>
                    <a:pt x="0" y="115564"/>
                    <a:pt x="0" y="74447"/>
                  </a:cubicBezTo>
                  <a:lnTo>
                    <a:pt x="0" y="74447"/>
                  </a:lnTo>
                  <a:cubicBezTo>
                    <a:pt x="0" y="33331"/>
                    <a:pt x="33331" y="0"/>
                    <a:pt x="74447" y="0"/>
                  </a:cubicBezTo>
                  <a:close/>
                </a:path>
              </a:pathLst>
            </a:custGeom>
            <a:solidFill>
              <a:srgbClr val="0FAB7D"/>
            </a:solidFill>
          </p:spPr>
          <p:txBody>
            <a:bodyPr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23623" cy="20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chemeClr val="bg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Key Insights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8282" y="2108573"/>
            <a:ext cx="17092496" cy="970585"/>
            <a:chOff x="0" y="0"/>
            <a:chExt cx="4501727" cy="2556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01727" cy="255627"/>
            </a:xfrm>
            <a:custGeom>
              <a:avLst/>
              <a:gdLst/>
              <a:ahLst/>
              <a:cxnLst/>
              <a:rect l="l" t="t" r="r" b="b"/>
              <a:pathLst>
                <a:path w="4501727" h="255627">
                  <a:moveTo>
                    <a:pt x="7700" y="0"/>
                  </a:moveTo>
                  <a:lnTo>
                    <a:pt x="4494027" y="0"/>
                  </a:lnTo>
                  <a:cubicBezTo>
                    <a:pt x="4498280" y="0"/>
                    <a:pt x="4501727" y="3447"/>
                    <a:pt x="4501727" y="7700"/>
                  </a:cubicBezTo>
                  <a:lnTo>
                    <a:pt x="4501727" y="247927"/>
                  </a:lnTo>
                  <a:cubicBezTo>
                    <a:pt x="4501727" y="252180"/>
                    <a:pt x="4498280" y="255627"/>
                    <a:pt x="4494027" y="255627"/>
                  </a:cubicBezTo>
                  <a:lnTo>
                    <a:pt x="7700" y="255627"/>
                  </a:lnTo>
                  <a:cubicBezTo>
                    <a:pt x="3447" y="255627"/>
                    <a:pt x="0" y="252180"/>
                    <a:pt x="0" y="247927"/>
                  </a:cubicBezTo>
                  <a:lnTo>
                    <a:pt x="0" y="7700"/>
                  </a:lnTo>
                  <a:cubicBezTo>
                    <a:pt x="0" y="3447"/>
                    <a:pt x="3447" y="0"/>
                    <a:pt x="7700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501727" cy="293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8282" y="8006239"/>
            <a:ext cx="17092496" cy="1121154"/>
            <a:chOff x="0" y="0"/>
            <a:chExt cx="4501727" cy="2952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01727" cy="295283"/>
            </a:xfrm>
            <a:custGeom>
              <a:avLst/>
              <a:gdLst/>
              <a:ahLst/>
              <a:cxnLst/>
              <a:rect l="l" t="t" r="r" b="b"/>
              <a:pathLst>
                <a:path w="4501727" h="295283">
                  <a:moveTo>
                    <a:pt x="7700" y="0"/>
                  </a:moveTo>
                  <a:lnTo>
                    <a:pt x="4494027" y="0"/>
                  </a:lnTo>
                  <a:cubicBezTo>
                    <a:pt x="4498280" y="0"/>
                    <a:pt x="4501727" y="3447"/>
                    <a:pt x="4501727" y="7700"/>
                  </a:cubicBezTo>
                  <a:lnTo>
                    <a:pt x="4501727" y="287583"/>
                  </a:lnTo>
                  <a:cubicBezTo>
                    <a:pt x="4501727" y="291836"/>
                    <a:pt x="4498280" y="295283"/>
                    <a:pt x="4494027" y="295283"/>
                  </a:cubicBezTo>
                  <a:lnTo>
                    <a:pt x="7700" y="295283"/>
                  </a:lnTo>
                  <a:cubicBezTo>
                    <a:pt x="3447" y="295283"/>
                    <a:pt x="0" y="291836"/>
                    <a:pt x="0" y="287583"/>
                  </a:cubicBezTo>
                  <a:lnTo>
                    <a:pt x="0" y="7700"/>
                  </a:lnTo>
                  <a:cubicBezTo>
                    <a:pt x="0" y="3447"/>
                    <a:pt x="3447" y="0"/>
                    <a:pt x="7700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501727" cy="333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34212" y="8041589"/>
            <a:ext cx="16394701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1"/>
              </a:lnSpc>
            </a:pPr>
            <a:r>
              <a:rPr lang="en-US" sz="3043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5. Weather conditions are a major cause of train delays </a:t>
            </a:r>
            <a:endParaRPr lang="en-GB" sz="3043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  <a:p>
            <a:pPr algn="l">
              <a:lnSpc>
                <a:spcPts val="4261"/>
              </a:lnSpc>
            </a:pPr>
            <a:r>
              <a:rPr lang="en-US" sz="2400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Weather disruptions frequently affect trip punctuality, highlighting the need for stronger infrastructure resilience.</a:t>
            </a:r>
          </a:p>
          <a:p>
            <a:pPr algn="l">
              <a:lnSpc>
                <a:spcPts val="4261"/>
              </a:lnSpc>
            </a:pPr>
            <a:endParaRPr lang="en-US" sz="3043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  <a:p>
            <a:pPr algn="l">
              <a:lnSpc>
                <a:spcPts val="4261"/>
              </a:lnSpc>
              <a:spcBef>
                <a:spcPct val="0"/>
              </a:spcBef>
            </a:pPr>
            <a:endParaRPr lang="en-US" sz="3043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558282" y="6549879"/>
            <a:ext cx="17092496" cy="970585"/>
            <a:chOff x="0" y="0"/>
            <a:chExt cx="4501727" cy="2556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01727" cy="255627"/>
            </a:xfrm>
            <a:custGeom>
              <a:avLst/>
              <a:gdLst/>
              <a:ahLst/>
              <a:cxnLst/>
              <a:rect l="l" t="t" r="r" b="b"/>
              <a:pathLst>
                <a:path w="4501727" h="255627">
                  <a:moveTo>
                    <a:pt x="7700" y="0"/>
                  </a:moveTo>
                  <a:lnTo>
                    <a:pt x="4494027" y="0"/>
                  </a:lnTo>
                  <a:cubicBezTo>
                    <a:pt x="4498280" y="0"/>
                    <a:pt x="4501727" y="3447"/>
                    <a:pt x="4501727" y="7700"/>
                  </a:cubicBezTo>
                  <a:lnTo>
                    <a:pt x="4501727" y="247927"/>
                  </a:lnTo>
                  <a:cubicBezTo>
                    <a:pt x="4501727" y="252180"/>
                    <a:pt x="4498280" y="255627"/>
                    <a:pt x="4494027" y="255627"/>
                  </a:cubicBezTo>
                  <a:lnTo>
                    <a:pt x="7700" y="255627"/>
                  </a:lnTo>
                  <a:cubicBezTo>
                    <a:pt x="3447" y="255627"/>
                    <a:pt x="0" y="252180"/>
                    <a:pt x="0" y="247927"/>
                  </a:cubicBezTo>
                  <a:lnTo>
                    <a:pt x="0" y="7700"/>
                  </a:lnTo>
                  <a:cubicBezTo>
                    <a:pt x="0" y="3447"/>
                    <a:pt x="3447" y="0"/>
                    <a:pt x="7700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501727" cy="293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8282" y="3579896"/>
            <a:ext cx="17092496" cy="970585"/>
            <a:chOff x="0" y="0"/>
            <a:chExt cx="4501727" cy="2556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01727" cy="255627"/>
            </a:xfrm>
            <a:custGeom>
              <a:avLst/>
              <a:gdLst/>
              <a:ahLst/>
              <a:cxnLst/>
              <a:rect l="l" t="t" r="r" b="b"/>
              <a:pathLst>
                <a:path w="4501727" h="255627">
                  <a:moveTo>
                    <a:pt x="7700" y="0"/>
                  </a:moveTo>
                  <a:lnTo>
                    <a:pt x="4494027" y="0"/>
                  </a:lnTo>
                  <a:cubicBezTo>
                    <a:pt x="4498280" y="0"/>
                    <a:pt x="4501727" y="3447"/>
                    <a:pt x="4501727" y="7700"/>
                  </a:cubicBezTo>
                  <a:lnTo>
                    <a:pt x="4501727" y="247927"/>
                  </a:lnTo>
                  <a:cubicBezTo>
                    <a:pt x="4501727" y="252180"/>
                    <a:pt x="4498280" y="255627"/>
                    <a:pt x="4494027" y="255627"/>
                  </a:cubicBezTo>
                  <a:lnTo>
                    <a:pt x="7700" y="255627"/>
                  </a:lnTo>
                  <a:cubicBezTo>
                    <a:pt x="3447" y="255627"/>
                    <a:pt x="0" y="252180"/>
                    <a:pt x="0" y="247927"/>
                  </a:cubicBezTo>
                  <a:lnTo>
                    <a:pt x="0" y="7700"/>
                  </a:lnTo>
                  <a:cubicBezTo>
                    <a:pt x="0" y="3447"/>
                    <a:pt x="3447" y="0"/>
                    <a:pt x="7700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501727" cy="293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4212" y="3503941"/>
            <a:ext cx="16986057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043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2. Technical failures and signal issues impact reliability </a:t>
            </a:r>
            <a:endParaRPr lang="en-GB" sz="3043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  <a:p>
            <a:pPr algn="l">
              <a:lnSpc>
                <a:spcPts val="4260"/>
              </a:lnSpc>
            </a:pPr>
            <a:r>
              <a:rPr lang="en-US" sz="2400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System breakdowns and signal malfunctions are among the top contributors to trip cancellations and delays.</a:t>
            </a:r>
          </a:p>
          <a:p>
            <a:pPr algn="just">
              <a:lnSpc>
                <a:spcPts val="4260"/>
              </a:lnSpc>
              <a:spcBef>
                <a:spcPct val="0"/>
              </a:spcBef>
            </a:pPr>
            <a:endParaRPr lang="en-US" sz="3043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4212" y="2041898"/>
            <a:ext cx="17553788" cy="1057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0"/>
              </a:lnSpc>
              <a:spcBef>
                <a:spcPct val="0"/>
              </a:spcBef>
            </a:pPr>
            <a:r>
              <a:rPr lang="en-US" sz="3043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1. Peak hours show the highest delay frequency </a:t>
            </a:r>
            <a:endParaRPr lang="en-GB" sz="3043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  <a:p>
            <a:pPr algn="l">
              <a:lnSpc>
                <a:spcPts val="42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Train delays increase significantly between 9 AM– 12 PM  and after 4 PM, the need for better schedule planning during rush hours.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3957" y="6425940"/>
            <a:ext cx="17434299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4. Digital payments are the preferred method for most </a:t>
            </a:r>
            <a:r>
              <a:rPr lang="en-GB" sz="3236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passengers</a:t>
            </a:r>
          </a:p>
          <a:p>
            <a:pPr algn="l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 </a:t>
            </a:r>
            <a:r>
              <a:rPr lang="en-US" sz="2400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A clear shift toward contactless and card payments reflects passenger demand for fast, convenient transaction methods.</a:t>
            </a:r>
          </a:p>
          <a:p>
            <a:pPr algn="l">
              <a:lnSpc>
                <a:spcPts val="4531"/>
              </a:lnSpc>
              <a:spcBef>
                <a:spcPct val="0"/>
              </a:spcBef>
            </a:pPr>
            <a:endParaRPr lang="en-US" sz="323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558282" y="5036256"/>
            <a:ext cx="17092496" cy="970585"/>
            <a:chOff x="0" y="0"/>
            <a:chExt cx="4501727" cy="25562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01727" cy="255627"/>
            </a:xfrm>
            <a:custGeom>
              <a:avLst/>
              <a:gdLst/>
              <a:ahLst/>
              <a:cxnLst/>
              <a:rect l="l" t="t" r="r" b="b"/>
              <a:pathLst>
                <a:path w="4501727" h="255627">
                  <a:moveTo>
                    <a:pt x="7700" y="0"/>
                  </a:moveTo>
                  <a:lnTo>
                    <a:pt x="4494027" y="0"/>
                  </a:lnTo>
                  <a:cubicBezTo>
                    <a:pt x="4498280" y="0"/>
                    <a:pt x="4501727" y="3447"/>
                    <a:pt x="4501727" y="7700"/>
                  </a:cubicBezTo>
                  <a:lnTo>
                    <a:pt x="4501727" y="247927"/>
                  </a:lnTo>
                  <a:cubicBezTo>
                    <a:pt x="4501727" y="252180"/>
                    <a:pt x="4498280" y="255627"/>
                    <a:pt x="4494027" y="255627"/>
                  </a:cubicBezTo>
                  <a:lnTo>
                    <a:pt x="7700" y="255627"/>
                  </a:lnTo>
                  <a:cubicBezTo>
                    <a:pt x="3447" y="255627"/>
                    <a:pt x="0" y="252180"/>
                    <a:pt x="0" y="247927"/>
                  </a:cubicBezTo>
                  <a:lnTo>
                    <a:pt x="0" y="7700"/>
                  </a:lnTo>
                  <a:cubicBezTo>
                    <a:pt x="0" y="3447"/>
                    <a:pt x="3447" y="0"/>
                    <a:pt x="7700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501727" cy="293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34212" y="4988631"/>
            <a:ext cx="17733816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3. Certain routes experience repeated and extended delays </a:t>
            </a:r>
            <a:endParaRPr lang="en-GB" sz="323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  <a:p>
            <a:pPr algn="l">
              <a:lnSpc>
                <a:spcPts val="4531"/>
              </a:lnSpc>
            </a:pPr>
            <a:r>
              <a:rPr lang="en-US" sz="2400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Some train routes consistently underperform, indicating a need for targeted operational improvements.</a:t>
            </a:r>
          </a:p>
          <a:p>
            <a:pPr algn="l">
              <a:lnSpc>
                <a:spcPts val="4531"/>
              </a:lnSpc>
              <a:spcBef>
                <a:spcPct val="0"/>
              </a:spcBef>
            </a:pPr>
            <a:endParaRPr lang="en-US" sz="323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47095" y="-114731"/>
            <a:ext cx="2565787" cy="2294775"/>
          </a:xfrm>
          <a:custGeom>
            <a:avLst/>
            <a:gdLst/>
            <a:ahLst/>
            <a:cxnLst/>
            <a:rect l="l" t="t" r="r" b="b"/>
            <a:pathLst>
              <a:path w="2720474" h="2532151">
                <a:moveTo>
                  <a:pt x="0" y="0"/>
                </a:moveTo>
                <a:lnTo>
                  <a:pt x="2720474" y="0"/>
                </a:lnTo>
                <a:lnTo>
                  <a:pt x="2720474" y="2532152"/>
                </a:lnTo>
                <a:lnTo>
                  <a:pt x="0" y="2532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9517443"/>
            <a:ext cx="782955" cy="685800"/>
            <a:chOff x="0" y="0"/>
            <a:chExt cx="1043940" cy="914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3940" cy="914400"/>
            </a:xfrm>
            <a:custGeom>
              <a:avLst/>
              <a:gdLst/>
              <a:ahLst/>
              <a:cxnLst/>
              <a:rect l="l" t="t" r="r" b="b"/>
              <a:pathLst>
                <a:path w="1043940" h="914400">
                  <a:moveTo>
                    <a:pt x="0" y="0"/>
                  </a:moveTo>
                  <a:lnTo>
                    <a:pt x="1043940" y="0"/>
                  </a:lnTo>
                  <a:lnTo>
                    <a:pt x="104394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0FAB7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24" y="-1524"/>
              <a:ext cx="1046988" cy="917448"/>
            </a:xfrm>
            <a:custGeom>
              <a:avLst/>
              <a:gdLst/>
              <a:ahLst/>
              <a:cxnLst/>
              <a:rect l="l" t="t" r="r" b="b"/>
              <a:pathLst>
                <a:path w="1046988" h="917448">
                  <a:moveTo>
                    <a:pt x="1524" y="0"/>
                  </a:moveTo>
                  <a:lnTo>
                    <a:pt x="1045464" y="0"/>
                  </a:lnTo>
                  <a:cubicBezTo>
                    <a:pt x="1046353" y="0"/>
                    <a:pt x="1046988" y="762"/>
                    <a:pt x="1046988" y="1524"/>
                  </a:cubicBezTo>
                  <a:lnTo>
                    <a:pt x="1046988" y="915924"/>
                  </a:lnTo>
                  <a:cubicBezTo>
                    <a:pt x="1046988" y="916813"/>
                    <a:pt x="1046226" y="917448"/>
                    <a:pt x="104546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045464" y="914400"/>
                  </a:lnTo>
                  <a:lnTo>
                    <a:pt x="1045464" y="915924"/>
                  </a:lnTo>
                  <a:lnTo>
                    <a:pt x="1043940" y="915924"/>
                  </a:lnTo>
                  <a:lnTo>
                    <a:pt x="1043940" y="1524"/>
                  </a:lnTo>
                  <a:lnTo>
                    <a:pt x="1045464" y="1524"/>
                  </a:lnTo>
                  <a:lnTo>
                    <a:pt x="104546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04394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  <a:r>
                <a:rPr lang="en-GB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  <a:endPara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990" y="696640"/>
            <a:ext cx="5106560" cy="923166"/>
            <a:chOff x="0" y="0"/>
            <a:chExt cx="823623" cy="1488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3623" cy="148895"/>
            </a:xfrm>
            <a:custGeom>
              <a:avLst/>
              <a:gdLst/>
              <a:ahLst/>
              <a:cxnLst/>
              <a:rect l="l" t="t" r="r" b="b"/>
              <a:pathLst>
                <a:path w="823623" h="148895">
                  <a:moveTo>
                    <a:pt x="74447" y="0"/>
                  </a:moveTo>
                  <a:lnTo>
                    <a:pt x="749176" y="0"/>
                  </a:lnTo>
                  <a:cubicBezTo>
                    <a:pt x="790292" y="0"/>
                    <a:pt x="823623" y="33331"/>
                    <a:pt x="823623" y="74447"/>
                  </a:cubicBezTo>
                  <a:lnTo>
                    <a:pt x="823623" y="74447"/>
                  </a:lnTo>
                  <a:cubicBezTo>
                    <a:pt x="823623" y="115564"/>
                    <a:pt x="790292" y="148895"/>
                    <a:pt x="749176" y="148895"/>
                  </a:cubicBezTo>
                  <a:lnTo>
                    <a:pt x="74447" y="148895"/>
                  </a:lnTo>
                  <a:cubicBezTo>
                    <a:pt x="33331" y="148895"/>
                    <a:pt x="0" y="115564"/>
                    <a:pt x="0" y="74447"/>
                  </a:cubicBezTo>
                  <a:lnTo>
                    <a:pt x="0" y="74447"/>
                  </a:lnTo>
                  <a:cubicBezTo>
                    <a:pt x="0" y="33331"/>
                    <a:pt x="33331" y="0"/>
                    <a:pt x="74447" y="0"/>
                  </a:cubicBez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23623" cy="206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GB" sz="3199">
                  <a:solidFill>
                    <a:schemeClr val="bg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Recommendation </a:t>
              </a:r>
              <a:r>
                <a:rPr lang="en-US" sz="3199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8282" y="2108573"/>
            <a:ext cx="17092496" cy="970585"/>
            <a:chOff x="0" y="0"/>
            <a:chExt cx="4501727" cy="2556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01727" cy="255627"/>
            </a:xfrm>
            <a:custGeom>
              <a:avLst/>
              <a:gdLst/>
              <a:ahLst/>
              <a:cxnLst/>
              <a:rect l="l" t="t" r="r" b="b"/>
              <a:pathLst>
                <a:path w="4501727" h="255627">
                  <a:moveTo>
                    <a:pt x="7700" y="0"/>
                  </a:moveTo>
                  <a:lnTo>
                    <a:pt x="4494027" y="0"/>
                  </a:lnTo>
                  <a:cubicBezTo>
                    <a:pt x="4498280" y="0"/>
                    <a:pt x="4501727" y="3447"/>
                    <a:pt x="4501727" y="7700"/>
                  </a:cubicBezTo>
                  <a:lnTo>
                    <a:pt x="4501727" y="247927"/>
                  </a:lnTo>
                  <a:cubicBezTo>
                    <a:pt x="4501727" y="252180"/>
                    <a:pt x="4498280" y="255627"/>
                    <a:pt x="4494027" y="255627"/>
                  </a:cubicBezTo>
                  <a:lnTo>
                    <a:pt x="7700" y="255627"/>
                  </a:lnTo>
                  <a:cubicBezTo>
                    <a:pt x="3447" y="255627"/>
                    <a:pt x="0" y="252180"/>
                    <a:pt x="0" y="247927"/>
                  </a:cubicBezTo>
                  <a:lnTo>
                    <a:pt x="0" y="7700"/>
                  </a:lnTo>
                  <a:cubicBezTo>
                    <a:pt x="0" y="3447"/>
                    <a:pt x="3447" y="0"/>
                    <a:pt x="7700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501727" cy="293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8282" y="8006239"/>
            <a:ext cx="17092496" cy="970585"/>
            <a:chOff x="0" y="0"/>
            <a:chExt cx="4501727" cy="2556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01727" cy="255627"/>
            </a:xfrm>
            <a:custGeom>
              <a:avLst/>
              <a:gdLst/>
              <a:ahLst/>
              <a:cxnLst/>
              <a:rect l="l" t="t" r="r" b="b"/>
              <a:pathLst>
                <a:path w="4501727" h="255627">
                  <a:moveTo>
                    <a:pt x="7700" y="0"/>
                  </a:moveTo>
                  <a:lnTo>
                    <a:pt x="4494027" y="0"/>
                  </a:lnTo>
                  <a:cubicBezTo>
                    <a:pt x="4498280" y="0"/>
                    <a:pt x="4501727" y="3447"/>
                    <a:pt x="4501727" y="7700"/>
                  </a:cubicBezTo>
                  <a:lnTo>
                    <a:pt x="4501727" y="247927"/>
                  </a:lnTo>
                  <a:cubicBezTo>
                    <a:pt x="4501727" y="252180"/>
                    <a:pt x="4498280" y="255627"/>
                    <a:pt x="4494027" y="255627"/>
                  </a:cubicBezTo>
                  <a:lnTo>
                    <a:pt x="7700" y="255627"/>
                  </a:lnTo>
                  <a:cubicBezTo>
                    <a:pt x="3447" y="255627"/>
                    <a:pt x="0" y="252180"/>
                    <a:pt x="0" y="247927"/>
                  </a:cubicBezTo>
                  <a:lnTo>
                    <a:pt x="0" y="7700"/>
                  </a:lnTo>
                  <a:cubicBezTo>
                    <a:pt x="0" y="3447"/>
                    <a:pt x="3447" y="0"/>
                    <a:pt x="7700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501727" cy="293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58282" y="6549879"/>
            <a:ext cx="17092496" cy="970585"/>
            <a:chOff x="0" y="0"/>
            <a:chExt cx="4501727" cy="2556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01727" cy="255627"/>
            </a:xfrm>
            <a:custGeom>
              <a:avLst/>
              <a:gdLst/>
              <a:ahLst/>
              <a:cxnLst/>
              <a:rect l="l" t="t" r="r" b="b"/>
              <a:pathLst>
                <a:path w="4501727" h="255627">
                  <a:moveTo>
                    <a:pt x="7700" y="0"/>
                  </a:moveTo>
                  <a:lnTo>
                    <a:pt x="4494027" y="0"/>
                  </a:lnTo>
                  <a:cubicBezTo>
                    <a:pt x="4498280" y="0"/>
                    <a:pt x="4501727" y="3447"/>
                    <a:pt x="4501727" y="7700"/>
                  </a:cubicBezTo>
                  <a:lnTo>
                    <a:pt x="4501727" y="247927"/>
                  </a:lnTo>
                  <a:cubicBezTo>
                    <a:pt x="4501727" y="252180"/>
                    <a:pt x="4498280" y="255627"/>
                    <a:pt x="4494027" y="255627"/>
                  </a:cubicBezTo>
                  <a:lnTo>
                    <a:pt x="7700" y="255627"/>
                  </a:lnTo>
                  <a:cubicBezTo>
                    <a:pt x="3447" y="255627"/>
                    <a:pt x="0" y="252180"/>
                    <a:pt x="0" y="247927"/>
                  </a:cubicBezTo>
                  <a:lnTo>
                    <a:pt x="0" y="7700"/>
                  </a:lnTo>
                  <a:cubicBezTo>
                    <a:pt x="0" y="3447"/>
                    <a:pt x="3447" y="0"/>
                    <a:pt x="7700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501727" cy="293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58282" y="3579896"/>
            <a:ext cx="17092496" cy="970585"/>
            <a:chOff x="0" y="0"/>
            <a:chExt cx="4501727" cy="2556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501727" cy="255627"/>
            </a:xfrm>
            <a:custGeom>
              <a:avLst/>
              <a:gdLst/>
              <a:ahLst/>
              <a:cxnLst/>
              <a:rect l="l" t="t" r="r" b="b"/>
              <a:pathLst>
                <a:path w="4501727" h="255627">
                  <a:moveTo>
                    <a:pt x="7700" y="0"/>
                  </a:moveTo>
                  <a:lnTo>
                    <a:pt x="4494027" y="0"/>
                  </a:lnTo>
                  <a:cubicBezTo>
                    <a:pt x="4498280" y="0"/>
                    <a:pt x="4501727" y="3447"/>
                    <a:pt x="4501727" y="7700"/>
                  </a:cubicBezTo>
                  <a:lnTo>
                    <a:pt x="4501727" y="247927"/>
                  </a:lnTo>
                  <a:cubicBezTo>
                    <a:pt x="4501727" y="252180"/>
                    <a:pt x="4498280" y="255627"/>
                    <a:pt x="4494027" y="255627"/>
                  </a:cubicBezTo>
                  <a:lnTo>
                    <a:pt x="7700" y="255627"/>
                  </a:lnTo>
                  <a:cubicBezTo>
                    <a:pt x="3447" y="255627"/>
                    <a:pt x="0" y="252180"/>
                    <a:pt x="0" y="247927"/>
                  </a:cubicBezTo>
                  <a:lnTo>
                    <a:pt x="0" y="7700"/>
                  </a:lnTo>
                  <a:cubicBezTo>
                    <a:pt x="0" y="3447"/>
                    <a:pt x="3447" y="0"/>
                    <a:pt x="7700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501727" cy="293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8282" y="5036256"/>
            <a:ext cx="17092496" cy="970585"/>
            <a:chOff x="0" y="0"/>
            <a:chExt cx="4501727" cy="25562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501727" cy="255627"/>
            </a:xfrm>
            <a:custGeom>
              <a:avLst/>
              <a:gdLst/>
              <a:ahLst/>
              <a:cxnLst/>
              <a:rect l="l" t="t" r="r" b="b"/>
              <a:pathLst>
                <a:path w="4501727" h="255627">
                  <a:moveTo>
                    <a:pt x="7700" y="0"/>
                  </a:moveTo>
                  <a:lnTo>
                    <a:pt x="4494027" y="0"/>
                  </a:lnTo>
                  <a:cubicBezTo>
                    <a:pt x="4498280" y="0"/>
                    <a:pt x="4501727" y="3447"/>
                    <a:pt x="4501727" y="7700"/>
                  </a:cubicBezTo>
                  <a:lnTo>
                    <a:pt x="4501727" y="247927"/>
                  </a:lnTo>
                  <a:cubicBezTo>
                    <a:pt x="4501727" y="252180"/>
                    <a:pt x="4498280" y="255627"/>
                    <a:pt x="4494027" y="255627"/>
                  </a:cubicBezTo>
                  <a:lnTo>
                    <a:pt x="7700" y="255627"/>
                  </a:lnTo>
                  <a:cubicBezTo>
                    <a:pt x="3447" y="255627"/>
                    <a:pt x="0" y="252180"/>
                    <a:pt x="0" y="247927"/>
                  </a:cubicBezTo>
                  <a:lnTo>
                    <a:pt x="0" y="7700"/>
                  </a:lnTo>
                  <a:cubicBezTo>
                    <a:pt x="0" y="3447"/>
                    <a:pt x="3447" y="0"/>
                    <a:pt x="7700" y="0"/>
                  </a:cubicBezTo>
                  <a:close/>
                </a:path>
              </a:pathLst>
            </a:custGeom>
            <a:solidFill>
              <a:srgbClr val="FFEFE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501727" cy="293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78278" y="7898264"/>
            <a:ext cx="16811448" cy="147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2986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5. Enhance Weather Resilience </a:t>
            </a:r>
            <a:endParaRPr lang="en-GB" sz="298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  <a:p>
            <a:pPr algn="l">
              <a:lnSpc>
                <a:spcPts val="4180"/>
              </a:lnSpc>
            </a:pPr>
            <a:r>
              <a:rPr lang="en-US" sz="2000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Invest in infrastructure and preventive measures to reduce delays caused by weather disruptions, which are a leading source of service interruptions.</a:t>
            </a:r>
          </a:p>
          <a:p>
            <a:pPr algn="ctr" rtl="1">
              <a:lnSpc>
                <a:spcPts val="2920"/>
              </a:lnSpc>
              <a:spcBef>
                <a:spcPct val="0"/>
              </a:spcBef>
            </a:pPr>
            <a:endParaRPr lang="en-US" sz="298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37222" y="2066770"/>
            <a:ext cx="16374756" cy="1470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2986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1. Manage Rush Hours Effectively </a:t>
            </a:r>
            <a:endParaRPr lang="en-GB" sz="298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  <a:p>
            <a:pPr algn="l">
              <a:lnSpc>
                <a:spcPts val="4180"/>
              </a:lnSpc>
            </a:pPr>
            <a:r>
              <a:rPr lang="en-US" sz="2000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Optimize train schedules and increase frequency during peak periods—especially between 9 AM–12 PM and after 4 PM—to reduce congestion and delays.</a:t>
            </a:r>
          </a:p>
          <a:p>
            <a:pPr algn="ctr" rtl="1">
              <a:lnSpc>
                <a:spcPts val="2920"/>
              </a:lnSpc>
              <a:spcBef>
                <a:spcPct val="0"/>
              </a:spcBef>
            </a:pPr>
            <a:endParaRPr lang="en-US" sz="298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78278" y="3519527"/>
            <a:ext cx="17489726" cy="147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2986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2. Address Technical and Signal Issues </a:t>
            </a:r>
            <a:endParaRPr lang="en-GB" sz="298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  <a:p>
            <a:pPr algn="l">
              <a:lnSpc>
                <a:spcPts val="4180"/>
              </a:lnSpc>
            </a:pPr>
            <a:r>
              <a:rPr lang="en-US" sz="2000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Prioritize the maintenance and upgrade of systems to minimize technical failures and signal malfunctions that impact service reliability.</a:t>
            </a:r>
          </a:p>
          <a:p>
            <a:pPr algn="ctr" rtl="1">
              <a:lnSpc>
                <a:spcPts val="2920"/>
              </a:lnSpc>
              <a:spcBef>
                <a:spcPct val="0"/>
              </a:spcBef>
            </a:pPr>
            <a:endParaRPr lang="en-US" sz="298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9070" y="4979106"/>
            <a:ext cx="16850919" cy="147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2986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3. Improve High-Delay </a:t>
            </a:r>
            <a:r>
              <a:rPr lang="en-GB" sz="2986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Routes</a:t>
            </a:r>
          </a:p>
          <a:p>
            <a:pPr algn="l">
              <a:lnSpc>
                <a:spcPts val="4180"/>
              </a:lnSpc>
            </a:pPr>
            <a:r>
              <a:rPr lang="en-US" sz="2986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 </a:t>
            </a:r>
            <a:r>
              <a:rPr lang="en-US" sz="2000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Conduct detailed operational reviews of the most delay-prone routes to identify and address recurring performance issues.</a:t>
            </a:r>
          </a:p>
          <a:p>
            <a:pPr algn="ctr" rtl="1">
              <a:lnSpc>
                <a:spcPts val="2920"/>
              </a:lnSpc>
              <a:spcBef>
                <a:spcPct val="0"/>
              </a:spcBef>
            </a:pPr>
            <a:endParaRPr lang="en-US" sz="298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79070" y="6438685"/>
            <a:ext cx="16971707" cy="147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2986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4. Promote Digital Payments </a:t>
            </a:r>
            <a:endParaRPr lang="en-GB" sz="298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  <a:p>
            <a:pPr algn="l">
              <a:lnSpc>
                <a:spcPts val="4180"/>
              </a:lnSpc>
            </a:pPr>
            <a:r>
              <a:rPr lang="en-US" sz="2000">
                <a:solidFill>
                  <a:srgbClr val="000000"/>
                </a:solidFill>
                <a:latin typeface="29LT Riwaya"/>
                <a:ea typeface="29LT Riwaya"/>
                <a:cs typeface="29LT Riwaya"/>
                <a:sym typeface="29LT Riwaya"/>
              </a:rPr>
              <a:t>Continue expanding support for card and mobile payment options, in line with passenger preferences for fast and contactless transactions.</a:t>
            </a:r>
          </a:p>
          <a:p>
            <a:pPr algn="ctr" rtl="1">
              <a:lnSpc>
                <a:spcPts val="2920"/>
              </a:lnSpc>
              <a:spcBef>
                <a:spcPct val="0"/>
              </a:spcBef>
            </a:pPr>
            <a:endParaRPr lang="en-US" sz="2986">
              <a:solidFill>
                <a:srgbClr val="000000"/>
              </a:solidFill>
              <a:latin typeface="29LT Riwaya"/>
              <a:ea typeface="29LT Riwaya"/>
              <a:cs typeface="29LT Riwaya"/>
              <a:sym typeface="29LT Riway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519825"/>
            <a:ext cx="914400" cy="685800"/>
            <a:chOff x="0" y="0"/>
            <a:chExt cx="1219200" cy="9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</a:t>
              </a:r>
              <a:r>
                <a:rPr lang="en-GB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  <a:endPara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6356724" y="-131379"/>
            <a:ext cx="2422203" cy="2272862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85807" y="3858918"/>
            <a:ext cx="9116386" cy="2569163"/>
          </a:xfrm>
          <a:custGeom>
            <a:avLst/>
            <a:gdLst/>
            <a:ahLst/>
            <a:cxnLst/>
            <a:rect l="l" t="t" r="r" b="b"/>
            <a:pathLst>
              <a:path w="9116386" h="2569163">
                <a:moveTo>
                  <a:pt x="0" y="0"/>
                </a:moveTo>
                <a:lnTo>
                  <a:pt x="9116386" y="0"/>
                </a:lnTo>
                <a:lnTo>
                  <a:pt x="9116386" y="2569164"/>
                </a:lnTo>
                <a:lnTo>
                  <a:pt x="0" y="256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330277" y="-11277"/>
            <a:ext cx="2234646" cy="2079954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9512352"/>
            <a:ext cx="914400" cy="645606"/>
            <a:chOff x="0" y="0"/>
            <a:chExt cx="1219200" cy="8608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" cy="860806"/>
            </a:xfrm>
            <a:custGeom>
              <a:avLst/>
              <a:gdLst/>
              <a:ahLst/>
              <a:cxnLst/>
              <a:rect l="l" t="t" r="r" b="b"/>
              <a:pathLst>
                <a:path w="1219200" h="860806">
                  <a:moveTo>
                    <a:pt x="0" y="0"/>
                  </a:moveTo>
                  <a:lnTo>
                    <a:pt x="1219200" y="0"/>
                  </a:lnTo>
                  <a:lnTo>
                    <a:pt x="1219200" y="860806"/>
                  </a:lnTo>
                  <a:lnTo>
                    <a:pt x="0" y="860806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24" y="-1524"/>
              <a:ext cx="1222248" cy="863854"/>
            </a:xfrm>
            <a:custGeom>
              <a:avLst/>
              <a:gdLst/>
              <a:ahLst/>
              <a:cxnLst/>
              <a:rect l="l" t="t" r="r" b="b"/>
              <a:pathLst>
                <a:path w="1222248" h="863854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862330"/>
                  </a:lnTo>
                  <a:cubicBezTo>
                    <a:pt x="1222248" y="863219"/>
                    <a:pt x="1221486" y="863854"/>
                    <a:pt x="1220724" y="863854"/>
                  </a:cubicBezTo>
                  <a:lnTo>
                    <a:pt x="1524" y="863854"/>
                  </a:lnTo>
                  <a:cubicBezTo>
                    <a:pt x="635" y="863854"/>
                    <a:pt x="0" y="863092"/>
                    <a:pt x="0" y="862330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862330"/>
                  </a:lnTo>
                  <a:lnTo>
                    <a:pt x="1524" y="862330"/>
                  </a:lnTo>
                  <a:lnTo>
                    <a:pt x="1524" y="860806"/>
                  </a:lnTo>
                  <a:lnTo>
                    <a:pt x="1220724" y="860806"/>
                  </a:lnTo>
                  <a:lnTo>
                    <a:pt x="1220724" y="862330"/>
                  </a:lnTo>
                  <a:lnTo>
                    <a:pt x="1219200" y="862330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219200" cy="92748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119344" y="1878728"/>
            <a:ext cx="7733185" cy="7379572"/>
          </a:xfrm>
          <a:custGeom>
            <a:avLst/>
            <a:gdLst/>
            <a:ahLst/>
            <a:cxnLst/>
            <a:rect l="l" t="t" r="r" b="b"/>
            <a:pathLst>
              <a:path w="7733185" h="7379572">
                <a:moveTo>
                  <a:pt x="0" y="0"/>
                </a:moveTo>
                <a:lnTo>
                  <a:pt x="7733186" y="0"/>
                </a:lnTo>
                <a:lnTo>
                  <a:pt x="7733186" y="7379572"/>
                </a:lnTo>
                <a:lnTo>
                  <a:pt x="0" y="7379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286" r="-991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66022" y="3863116"/>
            <a:ext cx="9717280" cy="211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2426" spc="14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The UK Train Rides Report project was developed to provide a comprehensive analysis of railway operations in the United Kingdom. This initiative aims to identify and address key operational issues while enhancing the overall passenger experience.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97582" y="2204269"/>
            <a:ext cx="6962326" cy="990388"/>
            <a:chOff x="0" y="0"/>
            <a:chExt cx="1833699" cy="2608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33699" cy="260843"/>
            </a:xfrm>
            <a:custGeom>
              <a:avLst/>
              <a:gdLst/>
              <a:ahLst/>
              <a:cxnLst/>
              <a:rect l="l" t="t" r="r" b="b"/>
              <a:pathLst>
                <a:path w="1833699" h="260843">
                  <a:moveTo>
                    <a:pt x="18904" y="0"/>
                  </a:moveTo>
                  <a:lnTo>
                    <a:pt x="1814796" y="0"/>
                  </a:lnTo>
                  <a:cubicBezTo>
                    <a:pt x="1819809" y="0"/>
                    <a:pt x="1824617" y="1992"/>
                    <a:pt x="1828162" y="5537"/>
                  </a:cubicBezTo>
                  <a:cubicBezTo>
                    <a:pt x="1831708" y="9082"/>
                    <a:pt x="1833699" y="13890"/>
                    <a:pt x="1833699" y="18904"/>
                  </a:cubicBezTo>
                  <a:lnTo>
                    <a:pt x="1833699" y="241939"/>
                  </a:lnTo>
                  <a:cubicBezTo>
                    <a:pt x="1833699" y="252379"/>
                    <a:pt x="1825236" y="260843"/>
                    <a:pt x="1814796" y="260843"/>
                  </a:cubicBezTo>
                  <a:lnTo>
                    <a:pt x="18904" y="260843"/>
                  </a:lnTo>
                  <a:cubicBezTo>
                    <a:pt x="13890" y="260843"/>
                    <a:pt x="9082" y="258851"/>
                    <a:pt x="5537" y="255306"/>
                  </a:cubicBezTo>
                  <a:cubicBezTo>
                    <a:pt x="1992" y="251761"/>
                    <a:pt x="0" y="246953"/>
                    <a:pt x="0" y="241939"/>
                  </a:cubicBezTo>
                  <a:lnTo>
                    <a:pt x="0" y="18904"/>
                  </a:lnTo>
                  <a:cubicBezTo>
                    <a:pt x="0" y="13890"/>
                    <a:pt x="1992" y="9082"/>
                    <a:pt x="5537" y="5537"/>
                  </a:cubicBezTo>
                  <a:cubicBezTo>
                    <a:pt x="9082" y="1992"/>
                    <a:pt x="13890" y="0"/>
                    <a:pt x="18904" y="0"/>
                  </a:cubicBezTo>
                  <a:close/>
                </a:path>
              </a:pathLst>
            </a:custGeom>
            <a:solidFill>
              <a:srgbClr val="FFF8F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33699" cy="29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1733972" y="2405806"/>
            <a:ext cx="10877972" cy="89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5909" spc="35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6022" y="6125585"/>
            <a:ext cx="9717280" cy="169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2426" spc="14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Focus on realistic, time-specific data (Dec2023–Apr 2024).</a:t>
            </a:r>
          </a:p>
          <a:p>
            <a:pPr algn="l">
              <a:lnSpc>
                <a:spcPts val="3396"/>
              </a:lnSpc>
            </a:pPr>
            <a:r>
              <a:rPr lang="en-US" sz="2426" spc="14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Includes detailed ticket attributes: type, price, time, stations.</a:t>
            </a:r>
          </a:p>
          <a:p>
            <a:pPr algn="l">
              <a:lnSpc>
                <a:spcPts val="3396"/>
              </a:lnSpc>
            </a:pPr>
            <a:r>
              <a:rPr lang="en-US" sz="2426" spc="14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Highlights trends through custom visualizations and meaningful graphs.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6022" y="7959430"/>
            <a:ext cx="9717280" cy="83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6"/>
              </a:lnSpc>
            </a:pPr>
            <a:r>
              <a:rPr lang="en-US" sz="2426" spc="14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Our goal is to uncover insights that improve service reliability and passenger satisfaction.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47540" y="-156312"/>
            <a:ext cx="2562240" cy="2485367"/>
          </a:xfrm>
          <a:custGeom>
            <a:avLst/>
            <a:gdLst/>
            <a:ahLst/>
            <a:cxnLst/>
            <a:rect l="l" t="t" r="r" b="b"/>
            <a:pathLst>
              <a:path w="2670210" h="2485367">
                <a:moveTo>
                  <a:pt x="0" y="0"/>
                </a:moveTo>
                <a:lnTo>
                  <a:pt x="2670210" y="0"/>
                </a:lnTo>
                <a:lnTo>
                  <a:pt x="2670210" y="2485366"/>
                </a:lnTo>
                <a:lnTo>
                  <a:pt x="0" y="248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8435" y="2057235"/>
            <a:ext cx="5099052" cy="785608"/>
            <a:chOff x="0" y="0"/>
            <a:chExt cx="1342960" cy="206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2960" cy="206909"/>
            </a:xfrm>
            <a:custGeom>
              <a:avLst/>
              <a:gdLst/>
              <a:ahLst/>
              <a:cxnLst/>
              <a:rect l="l" t="t" r="r" b="b"/>
              <a:pathLst>
                <a:path w="1342960" h="206909">
                  <a:moveTo>
                    <a:pt x="25811" y="0"/>
                  </a:moveTo>
                  <a:lnTo>
                    <a:pt x="1317149" y="0"/>
                  </a:lnTo>
                  <a:cubicBezTo>
                    <a:pt x="1323995" y="0"/>
                    <a:pt x="1330560" y="2719"/>
                    <a:pt x="1335400" y="7560"/>
                  </a:cubicBezTo>
                  <a:cubicBezTo>
                    <a:pt x="1340241" y="12400"/>
                    <a:pt x="1342960" y="18966"/>
                    <a:pt x="1342960" y="25811"/>
                  </a:cubicBezTo>
                  <a:lnTo>
                    <a:pt x="1342960" y="181098"/>
                  </a:lnTo>
                  <a:cubicBezTo>
                    <a:pt x="1342960" y="187943"/>
                    <a:pt x="1340241" y="194509"/>
                    <a:pt x="1335400" y="199349"/>
                  </a:cubicBezTo>
                  <a:cubicBezTo>
                    <a:pt x="1330560" y="204190"/>
                    <a:pt x="1323995" y="206909"/>
                    <a:pt x="1317149" y="206909"/>
                  </a:cubicBezTo>
                  <a:lnTo>
                    <a:pt x="25811" y="206909"/>
                  </a:lnTo>
                  <a:cubicBezTo>
                    <a:pt x="18966" y="206909"/>
                    <a:pt x="12400" y="204190"/>
                    <a:pt x="7560" y="199349"/>
                  </a:cubicBezTo>
                  <a:cubicBezTo>
                    <a:pt x="2719" y="194509"/>
                    <a:pt x="0" y="187943"/>
                    <a:pt x="0" y="181098"/>
                  </a:cubicBezTo>
                  <a:lnTo>
                    <a:pt x="0" y="25811"/>
                  </a:lnTo>
                  <a:cubicBezTo>
                    <a:pt x="0" y="18966"/>
                    <a:pt x="2719" y="12400"/>
                    <a:pt x="7560" y="7560"/>
                  </a:cubicBezTo>
                  <a:cubicBezTo>
                    <a:pt x="12400" y="2719"/>
                    <a:pt x="18966" y="0"/>
                    <a:pt x="25811" y="0"/>
                  </a:cubicBez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42960" cy="245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06405" y="2176216"/>
            <a:ext cx="5861685" cy="975105"/>
            <a:chOff x="0" y="0"/>
            <a:chExt cx="7815580" cy="13001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15580" cy="1300140"/>
            </a:xfrm>
            <a:custGeom>
              <a:avLst/>
              <a:gdLst/>
              <a:ahLst/>
              <a:cxnLst/>
              <a:rect l="l" t="t" r="r" b="b"/>
              <a:pathLst>
                <a:path w="7815580" h="1300140">
                  <a:moveTo>
                    <a:pt x="0" y="0"/>
                  </a:moveTo>
                  <a:lnTo>
                    <a:pt x="7815580" y="0"/>
                  </a:lnTo>
                  <a:lnTo>
                    <a:pt x="7815580" y="1300140"/>
                  </a:lnTo>
                  <a:lnTo>
                    <a:pt x="0" y="1300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7815580" cy="14049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359"/>
                </a:lnSpc>
              </a:pPr>
              <a:r>
                <a:rPr lang="en-US" sz="5299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Key  Steps: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9503558"/>
            <a:ext cx="914400" cy="685800"/>
            <a:chOff x="0" y="0"/>
            <a:chExt cx="1219200" cy="914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16475" y="4090200"/>
            <a:ext cx="14497722" cy="605098"/>
            <a:chOff x="0" y="0"/>
            <a:chExt cx="19330296" cy="8067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30296" cy="806797"/>
            </a:xfrm>
            <a:custGeom>
              <a:avLst/>
              <a:gdLst/>
              <a:ahLst/>
              <a:cxnLst/>
              <a:rect l="l" t="t" r="r" b="b"/>
              <a:pathLst>
                <a:path w="19330296" h="806797">
                  <a:moveTo>
                    <a:pt x="0" y="0"/>
                  </a:moveTo>
                  <a:lnTo>
                    <a:pt x="19330296" y="0"/>
                  </a:lnTo>
                  <a:lnTo>
                    <a:pt x="19330296" y="806797"/>
                  </a:lnTo>
                  <a:lnTo>
                    <a:pt x="0" y="806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9330296" cy="873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 Collection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65336" y="5704885"/>
            <a:ext cx="14497722" cy="605098"/>
            <a:chOff x="0" y="0"/>
            <a:chExt cx="19330296" cy="8067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330296" cy="806797"/>
            </a:xfrm>
            <a:custGeom>
              <a:avLst/>
              <a:gdLst/>
              <a:ahLst/>
              <a:cxnLst/>
              <a:rect l="l" t="t" r="r" b="b"/>
              <a:pathLst>
                <a:path w="19330296" h="806797">
                  <a:moveTo>
                    <a:pt x="0" y="0"/>
                  </a:moveTo>
                  <a:lnTo>
                    <a:pt x="19330296" y="0"/>
                  </a:lnTo>
                  <a:lnTo>
                    <a:pt x="19330296" y="806797"/>
                  </a:lnTo>
                  <a:lnTo>
                    <a:pt x="0" y="806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9330296" cy="873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Dashboard Design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16475" y="6153087"/>
            <a:ext cx="14497722" cy="605098"/>
            <a:chOff x="0" y="0"/>
            <a:chExt cx="19330296" cy="8067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30296" cy="806797"/>
            </a:xfrm>
            <a:custGeom>
              <a:avLst/>
              <a:gdLst/>
              <a:ahLst/>
              <a:cxnLst/>
              <a:rect l="l" t="t" r="r" b="b"/>
              <a:pathLst>
                <a:path w="19330296" h="806797">
                  <a:moveTo>
                    <a:pt x="0" y="0"/>
                  </a:moveTo>
                  <a:lnTo>
                    <a:pt x="19330296" y="0"/>
                  </a:lnTo>
                  <a:lnTo>
                    <a:pt x="19330296" y="806797"/>
                  </a:lnTo>
                  <a:lnTo>
                    <a:pt x="0" y="806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9330296" cy="873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 Exploration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65336" y="8096026"/>
            <a:ext cx="14497722" cy="605098"/>
            <a:chOff x="0" y="0"/>
            <a:chExt cx="19330296" cy="80679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330296" cy="806797"/>
            </a:xfrm>
            <a:custGeom>
              <a:avLst/>
              <a:gdLst/>
              <a:ahLst/>
              <a:cxnLst/>
              <a:rect l="l" t="t" r="r" b="b"/>
              <a:pathLst>
                <a:path w="19330296" h="806797">
                  <a:moveTo>
                    <a:pt x="0" y="0"/>
                  </a:moveTo>
                  <a:lnTo>
                    <a:pt x="19330296" y="0"/>
                  </a:lnTo>
                  <a:lnTo>
                    <a:pt x="19330296" y="806797"/>
                  </a:lnTo>
                  <a:lnTo>
                    <a:pt x="0" y="806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19330296" cy="873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Conclusion&amp; Insight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3912729"/>
            <a:ext cx="896404" cy="89640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1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8700" y="8110673"/>
            <a:ext cx="896404" cy="89640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247596" y="5559232"/>
            <a:ext cx="896404" cy="89640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247596" y="7965020"/>
            <a:ext cx="896404" cy="89640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247596" y="3798894"/>
            <a:ext cx="896404" cy="89640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28700" y="5861781"/>
            <a:ext cx="896404" cy="89640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363805" y="8256326"/>
            <a:ext cx="14497722" cy="605098"/>
            <a:chOff x="0" y="0"/>
            <a:chExt cx="19330296" cy="80679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330296" cy="806797"/>
            </a:xfrm>
            <a:custGeom>
              <a:avLst/>
              <a:gdLst/>
              <a:ahLst/>
              <a:cxnLst/>
              <a:rect l="l" t="t" r="r" b="b"/>
              <a:pathLst>
                <a:path w="19330296" h="806797">
                  <a:moveTo>
                    <a:pt x="0" y="0"/>
                  </a:moveTo>
                  <a:lnTo>
                    <a:pt x="19330296" y="0"/>
                  </a:lnTo>
                  <a:lnTo>
                    <a:pt x="19330296" y="806797"/>
                  </a:lnTo>
                  <a:lnTo>
                    <a:pt x="0" y="806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19330296" cy="873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 Cleaning 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465336" y="4058382"/>
            <a:ext cx="14497722" cy="605098"/>
            <a:chOff x="0" y="0"/>
            <a:chExt cx="19330296" cy="80679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330296" cy="806797"/>
            </a:xfrm>
            <a:custGeom>
              <a:avLst/>
              <a:gdLst/>
              <a:ahLst/>
              <a:cxnLst/>
              <a:rect l="l" t="t" r="r" b="b"/>
              <a:pathLst>
                <a:path w="19330296" h="806797">
                  <a:moveTo>
                    <a:pt x="0" y="0"/>
                  </a:moveTo>
                  <a:lnTo>
                    <a:pt x="19330296" y="0"/>
                  </a:lnTo>
                  <a:lnTo>
                    <a:pt x="19330296" y="806797"/>
                  </a:lnTo>
                  <a:lnTo>
                    <a:pt x="0" y="806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66675"/>
              <a:ext cx="19330296" cy="8734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 Analysis </a:t>
              </a:r>
            </a:p>
          </p:txBody>
        </p:sp>
      </p:grpSp>
      <p:sp>
        <p:nvSpPr>
          <p:cNvPr id="50" name="Freeform 50"/>
          <p:cNvSpPr/>
          <p:nvPr/>
        </p:nvSpPr>
        <p:spPr>
          <a:xfrm>
            <a:off x="337409" y="3032341"/>
            <a:ext cx="16139680" cy="6879343"/>
          </a:xfrm>
          <a:custGeom>
            <a:avLst/>
            <a:gdLst/>
            <a:ahLst/>
            <a:cxnLst/>
            <a:rect l="l" t="t" r="r" b="b"/>
            <a:pathLst>
              <a:path w="16139680" h="6879343">
                <a:moveTo>
                  <a:pt x="0" y="0"/>
                </a:moveTo>
                <a:lnTo>
                  <a:pt x="16139680" y="0"/>
                </a:lnTo>
                <a:lnTo>
                  <a:pt x="16139680" y="6879342"/>
                </a:lnTo>
                <a:lnTo>
                  <a:pt x="0" y="687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78" t="-39045" r="-4143" b="-25947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01455" y="0"/>
            <a:ext cx="2234646" cy="2079954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9519825"/>
            <a:ext cx="914400" cy="685800"/>
            <a:chOff x="0" y="0"/>
            <a:chExt cx="1219200" cy="914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3580" y="695817"/>
            <a:ext cx="13094278" cy="853659"/>
            <a:chOff x="0" y="0"/>
            <a:chExt cx="3448699" cy="2248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48699" cy="224832"/>
            </a:xfrm>
            <a:custGeom>
              <a:avLst/>
              <a:gdLst/>
              <a:ahLst/>
              <a:cxnLst/>
              <a:rect l="l" t="t" r="r" b="b"/>
              <a:pathLst>
                <a:path w="3448699" h="224832">
                  <a:moveTo>
                    <a:pt x="0" y="0"/>
                  </a:moveTo>
                  <a:lnTo>
                    <a:pt x="3448699" y="0"/>
                  </a:lnTo>
                  <a:lnTo>
                    <a:pt x="3448699" y="224832"/>
                  </a:lnTo>
                  <a:lnTo>
                    <a:pt x="0" y="224832"/>
                  </a:ln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448699" cy="262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35566" y="910076"/>
            <a:ext cx="14612077" cy="1520190"/>
            <a:chOff x="0" y="0"/>
            <a:chExt cx="19482770" cy="20269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82770" cy="2026920"/>
            </a:xfrm>
            <a:custGeom>
              <a:avLst/>
              <a:gdLst/>
              <a:ahLst/>
              <a:cxnLst/>
              <a:rect l="l" t="t" r="r" b="b"/>
              <a:pathLst>
                <a:path w="19482770" h="2026920">
                  <a:moveTo>
                    <a:pt x="0" y="0"/>
                  </a:moveTo>
                  <a:lnTo>
                    <a:pt x="19482770" y="0"/>
                  </a:lnTo>
                  <a:lnTo>
                    <a:pt x="19482770" y="2026920"/>
                  </a:lnTo>
                  <a:lnTo>
                    <a:pt x="0" y="2026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9482770" cy="2122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 Exploration  and Cleaning  using  python </a:t>
              </a:r>
            </a:p>
            <a:p>
              <a:pPr algn="ctr">
                <a:lnSpc>
                  <a:spcPts val="5400"/>
                </a:lnSpc>
              </a:pPr>
              <a:endParaRPr lang="en-US" sz="4500" b="1">
                <a:solidFill>
                  <a:srgbClr val="DDA225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23580" y="1801294"/>
            <a:ext cx="16596919" cy="7428424"/>
          </a:xfrm>
          <a:custGeom>
            <a:avLst/>
            <a:gdLst/>
            <a:ahLst/>
            <a:cxnLst/>
            <a:rect l="l" t="t" r="r" b="b"/>
            <a:pathLst>
              <a:path w="16596919" h="7428424">
                <a:moveTo>
                  <a:pt x="0" y="0"/>
                </a:moveTo>
                <a:lnTo>
                  <a:pt x="16596919" y="0"/>
                </a:lnTo>
                <a:lnTo>
                  <a:pt x="16596919" y="7428424"/>
                </a:lnTo>
                <a:lnTo>
                  <a:pt x="0" y="7428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22" t="-33244" b="-12710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65557" y="15565"/>
            <a:ext cx="2234646" cy="2079954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9516022"/>
            <a:ext cx="914400" cy="685800"/>
            <a:chOff x="0" y="0"/>
            <a:chExt cx="1219200" cy="914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3580" y="588450"/>
            <a:ext cx="12946649" cy="934184"/>
            <a:chOff x="0" y="0"/>
            <a:chExt cx="3409817" cy="246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09817" cy="246040"/>
            </a:xfrm>
            <a:custGeom>
              <a:avLst/>
              <a:gdLst/>
              <a:ahLst/>
              <a:cxnLst/>
              <a:rect l="l" t="t" r="r" b="b"/>
              <a:pathLst>
                <a:path w="3409817" h="246040">
                  <a:moveTo>
                    <a:pt x="0" y="0"/>
                  </a:moveTo>
                  <a:lnTo>
                    <a:pt x="3409817" y="0"/>
                  </a:lnTo>
                  <a:lnTo>
                    <a:pt x="3409817" y="246040"/>
                  </a:lnTo>
                  <a:lnTo>
                    <a:pt x="0" y="246040"/>
                  </a:ln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409817" cy="284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61505" y="762539"/>
            <a:ext cx="14612077" cy="1520190"/>
            <a:chOff x="0" y="0"/>
            <a:chExt cx="19482770" cy="20269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82770" cy="2026920"/>
            </a:xfrm>
            <a:custGeom>
              <a:avLst/>
              <a:gdLst/>
              <a:ahLst/>
              <a:cxnLst/>
              <a:rect l="l" t="t" r="r" b="b"/>
              <a:pathLst>
                <a:path w="19482770" h="2026920">
                  <a:moveTo>
                    <a:pt x="0" y="0"/>
                  </a:moveTo>
                  <a:lnTo>
                    <a:pt x="19482770" y="0"/>
                  </a:lnTo>
                  <a:lnTo>
                    <a:pt x="19482770" y="2026920"/>
                  </a:lnTo>
                  <a:lnTo>
                    <a:pt x="0" y="2026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9482770" cy="2122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 Exploration  and Cleaning  using  python </a:t>
              </a:r>
            </a:p>
            <a:p>
              <a:pPr algn="ctr">
                <a:lnSpc>
                  <a:spcPts val="5400"/>
                </a:lnSpc>
              </a:pPr>
              <a:endParaRPr lang="en-US" sz="4500" b="1">
                <a:solidFill>
                  <a:srgbClr val="DDA225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23580" y="4383029"/>
            <a:ext cx="17035720" cy="1873345"/>
          </a:xfrm>
          <a:custGeom>
            <a:avLst/>
            <a:gdLst/>
            <a:ahLst/>
            <a:cxnLst/>
            <a:rect l="l" t="t" r="r" b="b"/>
            <a:pathLst>
              <a:path w="17035720" h="1873345">
                <a:moveTo>
                  <a:pt x="0" y="0"/>
                </a:moveTo>
                <a:lnTo>
                  <a:pt x="17035720" y="0"/>
                </a:lnTo>
                <a:lnTo>
                  <a:pt x="17035720" y="1873345"/>
                </a:lnTo>
                <a:lnTo>
                  <a:pt x="0" y="187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94" t="-178947" b="-31552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23580" y="1916339"/>
            <a:ext cx="17035720" cy="2207586"/>
          </a:xfrm>
          <a:custGeom>
            <a:avLst/>
            <a:gdLst/>
            <a:ahLst/>
            <a:cxnLst/>
            <a:rect l="l" t="t" r="r" b="b"/>
            <a:pathLst>
              <a:path w="17035720" h="2207586">
                <a:moveTo>
                  <a:pt x="0" y="0"/>
                </a:moveTo>
                <a:lnTo>
                  <a:pt x="17035720" y="0"/>
                </a:lnTo>
                <a:lnTo>
                  <a:pt x="17035720" y="2207585"/>
                </a:lnTo>
                <a:lnTo>
                  <a:pt x="0" y="2207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62" t="-187796" r="-2095" b="-22710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23580" y="6515479"/>
            <a:ext cx="17035720" cy="3343444"/>
          </a:xfrm>
          <a:custGeom>
            <a:avLst/>
            <a:gdLst/>
            <a:ahLst/>
            <a:cxnLst/>
            <a:rect l="l" t="t" r="r" b="b"/>
            <a:pathLst>
              <a:path w="17035720" h="3343444">
                <a:moveTo>
                  <a:pt x="0" y="0"/>
                </a:moveTo>
                <a:lnTo>
                  <a:pt x="17035720" y="0"/>
                </a:lnTo>
                <a:lnTo>
                  <a:pt x="17035720" y="3343443"/>
                </a:lnTo>
                <a:lnTo>
                  <a:pt x="0" y="3343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83" t="-122711" r="-3054" b="-121657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22925" y="-29492"/>
            <a:ext cx="2234646" cy="2079954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23580" y="625108"/>
            <a:ext cx="4294943" cy="740509"/>
            <a:chOff x="0" y="0"/>
            <a:chExt cx="1131178" cy="1950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178" cy="195031"/>
            </a:xfrm>
            <a:custGeom>
              <a:avLst/>
              <a:gdLst/>
              <a:ahLst/>
              <a:cxnLst/>
              <a:rect l="l" t="t" r="r" b="b"/>
              <a:pathLst>
                <a:path w="1131178" h="195031">
                  <a:moveTo>
                    <a:pt x="0" y="0"/>
                  </a:moveTo>
                  <a:lnTo>
                    <a:pt x="1131178" y="0"/>
                  </a:lnTo>
                  <a:lnTo>
                    <a:pt x="1131178" y="195031"/>
                  </a:lnTo>
                  <a:lnTo>
                    <a:pt x="0" y="195031"/>
                  </a:ln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31178" cy="233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8947" y="723420"/>
            <a:ext cx="5077430" cy="1421878"/>
            <a:chOff x="0" y="0"/>
            <a:chExt cx="6976566" cy="2026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76566" cy="2026920"/>
            </a:xfrm>
            <a:custGeom>
              <a:avLst/>
              <a:gdLst/>
              <a:ahLst/>
              <a:cxnLst/>
              <a:rect l="l" t="t" r="r" b="b"/>
              <a:pathLst>
                <a:path w="6976566" h="2026920">
                  <a:moveTo>
                    <a:pt x="0" y="0"/>
                  </a:moveTo>
                  <a:lnTo>
                    <a:pt x="6976566" y="0"/>
                  </a:lnTo>
                  <a:lnTo>
                    <a:pt x="6976566" y="2026920"/>
                  </a:lnTo>
                  <a:lnTo>
                    <a:pt x="0" y="2026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6976566" cy="2122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Analysis </a:t>
              </a:r>
            </a:p>
            <a:p>
              <a:pPr algn="ctr">
                <a:lnSpc>
                  <a:spcPts val="5400"/>
                </a:lnSpc>
              </a:pPr>
              <a:endParaRPr lang="en-US" sz="4500" b="1">
                <a:solidFill>
                  <a:srgbClr val="DDA225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56883" y="1739694"/>
            <a:ext cx="5232424" cy="704256"/>
            <a:chOff x="0" y="0"/>
            <a:chExt cx="1378087" cy="1854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8087" cy="185483"/>
            </a:xfrm>
            <a:custGeom>
              <a:avLst/>
              <a:gdLst/>
              <a:ahLst/>
              <a:cxnLst/>
              <a:rect l="l" t="t" r="r" b="b"/>
              <a:pathLst>
                <a:path w="1378087" h="185483">
                  <a:moveTo>
                    <a:pt x="75460" y="0"/>
                  </a:moveTo>
                  <a:lnTo>
                    <a:pt x="1302627" y="0"/>
                  </a:lnTo>
                  <a:cubicBezTo>
                    <a:pt x="1344303" y="0"/>
                    <a:pt x="1378087" y="33785"/>
                    <a:pt x="1378087" y="75460"/>
                  </a:cubicBezTo>
                  <a:lnTo>
                    <a:pt x="1378087" y="110023"/>
                  </a:lnTo>
                  <a:cubicBezTo>
                    <a:pt x="1378087" y="151699"/>
                    <a:pt x="1344303" y="185483"/>
                    <a:pt x="1302627" y="185483"/>
                  </a:cubicBezTo>
                  <a:lnTo>
                    <a:pt x="75460" y="185483"/>
                  </a:lnTo>
                  <a:cubicBezTo>
                    <a:pt x="33785" y="185483"/>
                    <a:pt x="0" y="151699"/>
                    <a:pt x="0" y="110023"/>
                  </a:cubicBezTo>
                  <a:lnTo>
                    <a:pt x="0" y="75460"/>
                  </a:lnTo>
                  <a:cubicBezTo>
                    <a:pt x="0" y="33785"/>
                    <a:pt x="33785" y="0"/>
                    <a:pt x="75460" y="0"/>
                  </a:cubicBez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78087" cy="223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3580" y="2577847"/>
            <a:ext cx="7936701" cy="1051240"/>
            <a:chOff x="0" y="0"/>
            <a:chExt cx="2090324" cy="2768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90324" cy="276870"/>
            </a:xfrm>
            <a:custGeom>
              <a:avLst/>
              <a:gdLst/>
              <a:ahLst/>
              <a:cxnLst/>
              <a:rect l="l" t="t" r="r" b="b"/>
              <a:pathLst>
                <a:path w="2090324" h="276870">
                  <a:moveTo>
                    <a:pt x="49748" y="0"/>
                  </a:moveTo>
                  <a:lnTo>
                    <a:pt x="2040576" y="0"/>
                  </a:lnTo>
                  <a:cubicBezTo>
                    <a:pt x="2053770" y="0"/>
                    <a:pt x="2066424" y="5241"/>
                    <a:pt x="2075753" y="14571"/>
                  </a:cubicBezTo>
                  <a:cubicBezTo>
                    <a:pt x="2085083" y="23901"/>
                    <a:pt x="2090324" y="36554"/>
                    <a:pt x="2090324" y="49748"/>
                  </a:cubicBezTo>
                  <a:lnTo>
                    <a:pt x="2090324" y="227121"/>
                  </a:lnTo>
                  <a:cubicBezTo>
                    <a:pt x="2090324" y="240316"/>
                    <a:pt x="2085083" y="252969"/>
                    <a:pt x="2075753" y="262299"/>
                  </a:cubicBezTo>
                  <a:cubicBezTo>
                    <a:pt x="2066424" y="271629"/>
                    <a:pt x="2053770" y="276870"/>
                    <a:pt x="2040576" y="276870"/>
                  </a:cubicBezTo>
                  <a:lnTo>
                    <a:pt x="49748" y="276870"/>
                  </a:lnTo>
                  <a:cubicBezTo>
                    <a:pt x="36554" y="276870"/>
                    <a:pt x="23901" y="271629"/>
                    <a:pt x="14571" y="262299"/>
                  </a:cubicBezTo>
                  <a:cubicBezTo>
                    <a:pt x="5241" y="252969"/>
                    <a:pt x="0" y="240316"/>
                    <a:pt x="0" y="227121"/>
                  </a:cubicBezTo>
                  <a:lnTo>
                    <a:pt x="0" y="49748"/>
                  </a:lnTo>
                  <a:cubicBezTo>
                    <a:pt x="0" y="36554"/>
                    <a:pt x="5241" y="23901"/>
                    <a:pt x="14571" y="14571"/>
                  </a:cubicBezTo>
                  <a:cubicBezTo>
                    <a:pt x="23901" y="5241"/>
                    <a:pt x="36554" y="0"/>
                    <a:pt x="49748" y="0"/>
                  </a:cubicBezTo>
                  <a:close/>
                </a:path>
              </a:pathLst>
            </a:custGeom>
            <a:solidFill>
              <a:srgbClr val="FFF8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90324" cy="31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556884" y="1884019"/>
            <a:ext cx="5165450" cy="1287739"/>
            <a:chOff x="0" y="0"/>
            <a:chExt cx="6709398" cy="18688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709398" cy="1868812"/>
            </a:xfrm>
            <a:custGeom>
              <a:avLst/>
              <a:gdLst/>
              <a:ahLst/>
              <a:cxnLst/>
              <a:rect l="l" t="t" r="r" b="b"/>
              <a:pathLst>
                <a:path w="6709398" h="1868812">
                  <a:moveTo>
                    <a:pt x="0" y="0"/>
                  </a:moveTo>
                  <a:lnTo>
                    <a:pt x="6709398" y="0"/>
                  </a:lnTo>
                  <a:lnTo>
                    <a:pt x="6709398" y="1868812"/>
                  </a:lnTo>
                  <a:lnTo>
                    <a:pt x="0" y="1868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6709398" cy="19640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Journey Status 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86679" y="1739694"/>
            <a:ext cx="6006783" cy="671970"/>
            <a:chOff x="0" y="0"/>
            <a:chExt cx="1582033" cy="1769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82033" cy="176980"/>
            </a:xfrm>
            <a:custGeom>
              <a:avLst/>
              <a:gdLst/>
              <a:ahLst/>
              <a:cxnLst/>
              <a:rect l="l" t="t" r="r" b="b"/>
              <a:pathLst>
                <a:path w="1582033" h="176980">
                  <a:moveTo>
                    <a:pt x="65732" y="0"/>
                  </a:moveTo>
                  <a:lnTo>
                    <a:pt x="1516301" y="0"/>
                  </a:lnTo>
                  <a:cubicBezTo>
                    <a:pt x="1552604" y="0"/>
                    <a:pt x="1582033" y="29429"/>
                    <a:pt x="1582033" y="65732"/>
                  </a:cubicBezTo>
                  <a:lnTo>
                    <a:pt x="1582033" y="111248"/>
                  </a:lnTo>
                  <a:cubicBezTo>
                    <a:pt x="1582033" y="147551"/>
                    <a:pt x="1552604" y="176980"/>
                    <a:pt x="1516301" y="176980"/>
                  </a:cubicBezTo>
                  <a:lnTo>
                    <a:pt x="65732" y="176980"/>
                  </a:lnTo>
                  <a:cubicBezTo>
                    <a:pt x="29429" y="176980"/>
                    <a:pt x="0" y="147551"/>
                    <a:pt x="0" y="111248"/>
                  </a:cubicBezTo>
                  <a:lnTo>
                    <a:pt x="0" y="65732"/>
                  </a:lnTo>
                  <a:cubicBezTo>
                    <a:pt x="0" y="29429"/>
                    <a:pt x="29429" y="0"/>
                    <a:pt x="65732" y="0"/>
                  </a:cubicBez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82033" cy="215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838970" y="2488198"/>
            <a:ext cx="7222865" cy="910655"/>
            <a:chOff x="0" y="0"/>
            <a:chExt cx="1902318" cy="23984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02318" cy="239843"/>
            </a:xfrm>
            <a:custGeom>
              <a:avLst/>
              <a:gdLst/>
              <a:ahLst/>
              <a:cxnLst/>
              <a:rect l="l" t="t" r="r" b="b"/>
              <a:pathLst>
                <a:path w="1902318" h="239843">
                  <a:moveTo>
                    <a:pt x="54665" y="0"/>
                  </a:moveTo>
                  <a:lnTo>
                    <a:pt x="1847653" y="0"/>
                  </a:lnTo>
                  <a:cubicBezTo>
                    <a:pt x="1862151" y="0"/>
                    <a:pt x="1876055" y="5759"/>
                    <a:pt x="1886307" y="16011"/>
                  </a:cubicBezTo>
                  <a:cubicBezTo>
                    <a:pt x="1896559" y="26263"/>
                    <a:pt x="1902318" y="40167"/>
                    <a:pt x="1902318" y="54665"/>
                  </a:cubicBezTo>
                  <a:lnTo>
                    <a:pt x="1902318" y="185178"/>
                  </a:lnTo>
                  <a:cubicBezTo>
                    <a:pt x="1902318" y="199676"/>
                    <a:pt x="1896559" y="213580"/>
                    <a:pt x="1886307" y="223832"/>
                  </a:cubicBezTo>
                  <a:cubicBezTo>
                    <a:pt x="1876055" y="234084"/>
                    <a:pt x="1862151" y="239843"/>
                    <a:pt x="1847653" y="239843"/>
                  </a:cubicBezTo>
                  <a:lnTo>
                    <a:pt x="54665" y="239843"/>
                  </a:lnTo>
                  <a:cubicBezTo>
                    <a:pt x="40167" y="239843"/>
                    <a:pt x="26263" y="234084"/>
                    <a:pt x="16011" y="223832"/>
                  </a:cubicBezTo>
                  <a:cubicBezTo>
                    <a:pt x="5759" y="213580"/>
                    <a:pt x="0" y="199676"/>
                    <a:pt x="0" y="185178"/>
                  </a:cubicBezTo>
                  <a:lnTo>
                    <a:pt x="0" y="54665"/>
                  </a:lnTo>
                  <a:cubicBezTo>
                    <a:pt x="0" y="40167"/>
                    <a:pt x="5759" y="26263"/>
                    <a:pt x="16011" y="16011"/>
                  </a:cubicBezTo>
                  <a:cubicBezTo>
                    <a:pt x="26263" y="5759"/>
                    <a:pt x="40167" y="0"/>
                    <a:pt x="54665" y="0"/>
                  </a:cubicBezTo>
                  <a:close/>
                </a:path>
              </a:pathLst>
            </a:custGeom>
            <a:solidFill>
              <a:srgbClr val="FFF8F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902318" cy="277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08280" y="2819244"/>
            <a:ext cx="8220485" cy="90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75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These are the routes with the most consistent delays. </a:t>
            </a:r>
          </a:p>
          <a:p>
            <a:pPr algn="l">
              <a:lnSpc>
                <a:spcPts val="3306"/>
              </a:lnSpc>
              <a:spcBef>
                <a:spcPct val="0"/>
              </a:spcBef>
            </a:pPr>
            <a:endParaRPr lang="en-US" sz="2755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23580" y="1884019"/>
            <a:ext cx="6174592" cy="1421878"/>
            <a:chOff x="0" y="0"/>
            <a:chExt cx="7870549" cy="18688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870549" cy="1868812"/>
            </a:xfrm>
            <a:custGeom>
              <a:avLst/>
              <a:gdLst/>
              <a:ahLst/>
              <a:cxnLst/>
              <a:rect l="l" t="t" r="r" b="b"/>
              <a:pathLst>
                <a:path w="7870549" h="1868812">
                  <a:moveTo>
                    <a:pt x="0" y="0"/>
                  </a:moveTo>
                  <a:lnTo>
                    <a:pt x="7870549" y="0"/>
                  </a:lnTo>
                  <a:lnTo>
                    <a:pt x="7870549" y="1868812"/>
                  </a:lnTo>
                  <a:lnTo>
                    <a:pt x="0" y="1868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7870549" cy="19545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Top 10 Delayed Routes 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223580" y="3539438"/>
            <a:ext cx="9823483" cy="6344263"/>
          </a:xfrm>
          <a:custGeom>
            <a:avLst/>
            <a:gdLst/>
            <a:ahLst/>
            <a:cxnLst/>
            <a:rect l="l" t="t" r="r" b="b"/>
            <a:pathLst>
              <a:path w="9823483" h="6344263">
                <a:moveTo>
                  <a:pt x="0" y="0"/>
                </a:moveTo>
                <a:lnTo>
                  <a:pt x="9823483" y="0"/>
                </a:lnTo>
                <a:lnTo>
                  <a:pt x="9823483" y="6344263"/>
                </a:lnTo>
                <a:lnTo>
                  <a:pt x="0" y="6344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57" r="-579" b="-397"/>
            </a:stretch>
          </a:blipFill>
        </p:spPr>
      </p:sp>
      <p:sp>
        <p:nvSpPr>
          <p:cNvPr id="30" name="AutoShape 30"/>
          <p:cNvSpPr/>
          <p:nvPr/>
        </p:nvSpPr>
        <p:spPr>
          <a:xfrm flipV="1">
            <a:off x="10284356" y="3539438"/>
            <a:ext cx="0" cy="6747562"/>
          </a:xfrm>
          <a:prstGeom prst="line">
            <a:avLst/>
          </a:prstGeom>
          <a:ln w="38100" cap="flat">
            <a:solidFill>
              <a:srgbClr val="B9B9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0441503" y="3925216"/>
            <a:ext cx="7732197" cy="5725107"/>
          </a:xfrm>
          <a:custGeom>
            <a:avLst/>
            <a:gdLst/>
            <a:ahLst/>
            <a:cxnLst/>
            <a:rect l="l" t="t" r="r" b="b"/>
            <a:pathLst>
              <a:path w="7732197" h="5725107">
                <a:moveTo>
                  <a:pt x="0" y="0"/>
                </a:moveTo>
                <a:lnTo>
                  <a:pt x="7732197" y="0"/>
                </a:lnTo>
                <a:lnTo>
                  <a:pt x="7732197" y="5725107"/>
                </a:lnTo>
                <a:lnTo>
                  <a:pt x="0" y="5725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2113" t="-139896" r="-98440" b="-1010"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7259300" y="9516022"/>
            <a:ext cx="914400" cy="685800"/>
            <a:chOff x="0" y="0"/>
            <a:chExt cx="1219200" cy="914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088626" y="2520697"/>
            <a:ext cx="708507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majority of journeys were on time, with a notable proportion experiencing delays.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6" y="0"/>
            <a:ext cx="18291252" cy="10287000"/>
          </a:xfrm>
          <a:custGeom>
            <a:avLst/>
            <a:gdLst/>
            <a:ahLst/>
            <a:cxnLst/>
            <a:rect l="l" t="t" r="r" b="b"/>
            <a:pathLst>
              <a:path w="18291252" h="10287000">
                <a:moveTo>
                  <a:pt x="0" y="0"/>
                </a:moveTo>
                <a:lnTo>
                  <a:pt x="18291252" y="0"/>
                </a:lnTo>
                <a:lnTo>
                  <a:pt x="182912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22301" y="16022"/>
            <a:ext cx="2234646" cy="2079954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7118" y="551013"/>
            <a:ext cx="4294943" cy="740509"/>
            <a:chOff x="0" y="0"/>
            <a:chExt cx="1131178" cy="1950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178" cy="195031"/>
            </a:xfrm>
            <a:custGeom>
              <a:avLst/>
              <a:gdLst/>
              <a:ahLst/>
              <a:cxnLst/>
              <a:rect l="l" t="t" r="r" b="b"/>
              <a:pathLst>
                <a:path w="1131178" h="195031">
                  <a:moveTo>
                    <a:pt x="0" y="0"/>
                  </a:moveTo>
                  <a:lnTo>
                    <a:pt x="1131178" y="0"/>
                  </a:lnTo>
                  <a:lnTo>
                    <a:pt x="1131178" y="195031"/>
                  </a:lnTo>
                  <a:lnTo>
                    <a:pt x="0" y="195031"/>
                  </a:ln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31178" cy="233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8947" y="675351"/>
            <a:ext cx="4955286" cy="1395852"/>
            <a:chOff x="0" y="0"/>
            <a:chExt cx="6976566" cy="2026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76566" cy="2026920"/>
            </a:xfrm>
            <a:custGeom>
              <a:avLst/>
              <a:gdLst/>
              <a:ahLst/>
              <a:cxnLst/>
              <a:rect l="l" t="t" r="r" b="b"/>
              <a:pathLst>
                <a:path w="6976566" h="2026920">
                  <a:moveTo>
                    <a:pt x="0" y="0"/>
                  </a:moveTo>
                  <a:lnTo>
                    <a:pt x="6976566" y="0"/>
                  </a:lnTo>
                  <a:lnTo>
                    <a:pt x="6976566" y="2026920"/>
                  </a:lnTo>
                  <a:lnTo>
                    <a:pt x="0" y="2026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6976566" cy="2122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Analysis </a:t>
              </a:r>
            </a:p>
            <a:p>
              <a:pPr algn="ctr">
                <a:lnSpc>
                  <a:spcPts val="5400"/>
                </a:lnSpc>
              </a:pPr>
              <a:endParaRPr lang="en-US" sz="4500" b="1">
                <a:solidFill>
                  <a:srgbClr val="DDA225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1790064"/>
            <a:ext cx="8143795" cy="798621"/>
            <a:chOff x="0" y="0"/>
            <a:chExt cx="2144868" cy="2103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44868" cy="210336"/>
            </a:xfrm>
            <a:custGeom>
              <a:avLst/>
              <a:gdLst/>
              <a:ahLst/>
              <a:cxnLst/>
              <a:rect l="l" t="t" r="r" b="b"/>
              <a:pathLst>
                <a:path w="2144868" h="210336">
                  <a:moveTo>
                    <a:pt x="48483" y="0"/>
                  </a:moveTo>
                  <a:lnTo>
                    <a:pt x="2096385" y="0"/>
                  </a:lnTo>
                  <a:cubicBezTo>
                    <a:pt x="2109243" y="0"/>
                    <a:pt x="2121575" y="5108"/>
                    <a:pt x="2130667" y="14200"/>
                  </a:cubicBezTo>
                  <a:cubicBezTo>
                    <a:pt x="2139760" y="23293"/>
                    <a:pt x="2144868" y="35625"/>
                    <a:pt x="2144868" y="48483"/>
                  </a:cubicBezTo>
                  <a:lnTo>
                    <a:pt x="2144868" y="161853"/>
                  </a:lnTo>
                  <a:cubicBezTo>
                    <a:pt x="2144868" y="188630"/>
                    <a:pt x="2123161" y="210336"/>
                    <a:pt x="2096385" y="210336"/>
                  </a:cubicBezTo>
                  <a:lnTo>
                    <a:pt x="48483" y="210336"/>
                  </a:lnTo>
                  <a:cubicBezTo>
                    <a:pt x="35625" y="210336"/>
                    <a:pt x="23293" y="205228"/>
                    <a:pt x="14200" y="196136"/>
                  </a:cubicBezTo>
                  <a:cubicBezTo>
                    <a:pt x="5108" y="187044"/>
                    <a:pt x="0" y="174712"/>
                    <a:pt x="0" y="161853"/>
                  </a:cubicBezTo>
                  <a:lnTo>
                    <a:pt x="0" y="48483"/>
                  </a:lnTo>
                  <a:cubicBezTo>
                    <a:pt x="0" y="21707"/>
                    <a:pt x="21707" y="0"/>
                    <a:pt x="48483" y="0"/>
                  </a:cubicBez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44868" cy="248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59300" y="9516022"/>
            <a:ext cx="914400" cy="685800"/>
            <a:chOff x="0" y="0"/>
            <a:chExt cx="1219200" cy="914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425862" y="2979821"/>
            <a:ext cx="6579283" cy="6573983"/>
          </a:xfrm>
          <a:custGeom>
            <a:avLst/>
            <a:gdLst/>
            <a:ahLst/>
            <a:cxnLst/>
            <a:rect l="l" t="t" r="r" b="b"/>
            <a:pathLst>
              <a:path w="6579283" h="6573983">
                <a:moveTo>
                  <a:pt x="0" y="0"/>
                </a:moveTo>
                <a:lnTo>
                  <a:pt x="6579282" y="0"/>
                </a:lnTo>
                <a:lnTo>
                  <a:pt x="6579282" y="6573983"/>
                </a:lnTo>
                <a:lnTo>
                  <a:pt x="0" y="6573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91" t="-2032" r="-206689" b="-83925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2063" y="1961245"/>
            <a:ext cx="8267351" cy="1481087"/>
            <a:chOff x="0" y="0"/>
            <a:chExt cx="10431609" cy="1868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31610" cy="1868812"/>
            </a:xfrm>
            <a:custGeom>
              <a:avLst/>
              <a:gdLst/>
              <a:ahLst/>
              <a:cxnLst/>
              <a:rect l="l" t="t" r="r" b="b"/>
              <a:pathLst>
                <a:path w="10431610" h="1868812">
                  <a:moveTo>
                    <a:pt x="0" y="0"/>
                  </a:moveTo>
                  <a:lnTo>
                    <a:pt x="10431610" y="0"/>
                  </a:lnTo>
                  <a:lnTo>
                    <a:pt x="10431610" y="1868812"/>
                  </a:lnTo>
                  <a:lnTo>
                    <a:pt x="0" y="1868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0431609" cy="19354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80"/>
                </a:lnSpc>
              </a:pPr>
              <a:r>
                <a:rPr lang="en-US" sz="34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Most Purchased Ticket Type and Class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118" y="2707262"/>
            <a:ext cx="8056678" cy="851475"/>
            <a:chOff x="0" y="0"/>
            <a:chExt cx="2121923" cy="22425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1923" cy="224257"/>
            </a:xfrm>
            <a:custGeom>
              <a:avLst/>
              <a:gdLst/>
              <a:ahLst/>
              <a:cxnLst/>
              <a:rect l="l" t="t" r="r" b="b"/>
              <a:pathLst>
                <a:path w="2121923" h="224257">
                  <a:moveTo>
                    <a:pt x="49008" y="0"/>
                  </a:moveTo>
                  <a:lnTo>
                    <a:pt x="2072916" y="0"/>
                  </a:lnTo>
                  <a:cubicBezTo>
                    <a:pt x="2085913" y="0"/>
                    <a:pt x="2098379" y="5163"/>
                    <a:pt x="2107569" y="14354"/>
                  </a:cubicBezTo>
                  <a:cubicBezTo>
                    <a:pt x="2116760" y="23545"/>
                    <a:pt x="2121923" y="36010"/>
                    <a:pt x="2121923" y="49008"/>
                  </a:cubicBezTo>
                  <a:lnTo>
                    <a:pt x="2121923" y="175249"/>
                  </a:lnTo>
                  <a:cubicBezTo>
                    <a:pt x="2121923" y="188247"/>
                    <a:pt x="2116760" y="200712"/>
                    <a:pt x="2107569" y="209903"/>
                  </a:cubicBezTo>
                  <a:cubicBezTo>
                    <a:pt x="2098379" y="219094"/>
                    <a:pt x="2085913" y="224257"/>
                    <a:pt x="2072916" y="224257"/>
                  </a:cubicBezTo>
                  <a:lnTo>
                    <a:pt x="49008" y="224257"/>
                  </a:lnTo>
                  <a:cubicBezTo>
                    <a:pt x="36010" y="224257"/>
                    <a:pt x="23545" y="219094"/>
                    <a:pt x="14354" y="209903"/>
                  </a:cubicBezTo>
                  <a:cubicBezTo>
                    <a:pt x="5163" y="200712"/>
                    <a:pt x="0" y="188247"/>
                    <a:pt x="0" y="175249"/>
                  </a:cubicBezTo>
                  <a:lnTo>
                    <a:pt x="0" y="49008"/>
                  </a:lnTo>
                  <a:cubicBezTo>
                    <a:pt x="0" y="36010"/>
                    <a:pt x="5163" y="23545"/>
                    <a:pt x="14354" y="14354"/>
                  </a:cubicBezTo>
                  <a:cubicBezTo>
                    <a:pt x="23545" y="5163"/>
                    <a:pt x="36010" y="0"/>
                    <a:pt x="49008" y="0"/>
                  </a:cubicBezTo>
                  <a:close/>
                </a:path>
              </a:pathLst>
            </a:custGeom>
            <a:solidFill>
              <a:srgbClr val="FFF8F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121923" cy="262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425862" y="2720071"/>
            <a:ext cx="7747838" cy="910634"/>
            <a:chOff x="0" y="0"/>
            <a:chExt cx="2040583" cy="239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40583" cy="239838"/>
            </a:xfrm>
            <a:custGeom>
              <a:avLst/>
              <a:gdLst/>
              <a:ahLst/>
              <a:cxnLst/>
              <a:rect l="l" t="t" r="r" b="b"/>
              <a:pathLst>
                <a:path w="2040583" h="239838">
                  <a:moveTo>
                    <a:pt x="50961" y="0"/>
                  </a:moveTo>
                  <a:lnTo>
                    <a:pt x="1989622" y="0"/>
                  </a:lnTo>
                  <a:cubicBezTo>
                    <a:pt x="2003138" y="0"/>
                    <a:pt x="2016100" y="5369"/>
                    <a:pt x="2025657" y="14926"/>
                  </a:cubicBezTo>
                  <a:cubicBezTo>
                    <a:pt x="2035214" y="24483"/>
                    <a:pt x="2040583" y="37445"/>
                    <a:pt x="2040583" y="50961"/>
                  </a:cubicBezTo>
                  <a:lnTo>
                    <a:pt x="2040583" y="188877"/>
                  </a:lnTo>
                  <a:cubicBezTo>
                    <a:pt x="2040583" y="202393"/>
                    <a:pt x="2035214" y="215355"/>
                    <a:pt x="2025657" y="224912"/>
                  </a:cubicBezTo>
                  <a:cubicBezTo>
                    <a:pt x="2016100" y="234469"/>
                    <a:pt x="2003138" y="239838"/>
                    <a:pt x="1989622" y="239838"/>
                  </a:cubicBezTo>
                  <a:lnTo>
                    <a:pt x="50961" y="239838"/>
                  </a:lnTo>
                  <a:cubicBezTo>
                    <a:pt x="37445" y="239838"/>
                    <a:pt x="24483" y="234469"/>
                    <a:pt x="14926" y="224912"/>
                  </a:cubicBezTo>
                  <a:cubicBezTo>
                    <a:pt x="5369" y="215355"/>
                    <a:pt x="0" y="202393"/>
                    <a:pt x="0" y="188877"/>
                  </a:cubicBezTo>
                  <a:lnTo>
                    <a:pt x="0" y="50961"/>
                  </a:lnTo>
                  <a:cubicBezTo>
                    <a:pt x="0" y="37445"/>
                    <a:pt x="5369" y="24483"/>
                    <a:pt x="14926" y="14926"/>
                  </a:cubicBezTo>
                  <a:cubicBezTo>
                    <a:pt x="24483" y="5369"/>
                    <a:pt x="37445" y="0"/>
                    <a:pt x="50961" y="0"/>
                  </a:cubicBezTo>
                  <a:close/>
                </a:path>
              </a:pathLst>
            </a:custGeom>
            <a:solidFill>
              <a:srgbClr val="FFF8F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040583" cy="277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237860" y="1790064"/>
            <a:ext cx="4955286" cy="798621"/>
            <a:chOff x="0" y="0"/>
            <a:chExt cx="1305096" cy="21033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05096" cy="210336"/>
            </a:xfrm>
            <a:custGeom>
              <a:avLst/>
              <a:gdLst/>
              <a:ahLst/>
              <a:cxnLst/>
              <a:rect l="l" t="t" r="r" b="b"/>
              <a:pathLst>
                <a:path w="1305096" h="210336">
                  <a:moveTo>
                    <a:pt x="79680" y="0"/>
                  </a:moveTo>
                  <a:lnTo>
                    <a:pt x="1225416" y="0"/>
                  </a:lnTo>
                  <a:cubicBezTo>
                    <a:pt x="1269422" y="0"/>
                    <a:pt x="1305096" y="35674"/>
                    <a:pt x="1305096" y="79680"/>
                  </a:cubicBezTo>
                  <a:lnTo>
                    <a:pt x="1305096" y="130656"/>
                  </a:lnTo>
                  <a:cubicBezTo>
                    <a:pt x="1305096" y="174662"/>
                    <a:pt x="1269422" y="210336"/>
                    <a:pt x="1225416" y="210336"/>
                  </a:cubicBezTo>
                  <a:lnTo>
                    <a:pt x="79680" y="210336"/>
                  </a:lnTo>
                  <a:cubicBezTo>
                    <a:pt x="35674" y="210336"/>
                    <a:pt x="0" y="174662"/>
                    <a:pt x="0" y="130656"/>
                  </a:cubicBezTo>
                  <a:lnTo>
                    <a:pt x="0" y="79680"/>
                  </a:lnTo>
                  <a:cubicBezTo>
                    <a:pt x="0" y="35674"/>
                    <a:pt x="35674" y="0"/>
                    <a:pt x="79680" y="0"/>
                  </a:cubicBez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305096" cy="248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298975" y="1939466"/>
            <a:ext cx="4681762" cy="1137607"/>
            <a:chOff x="0" y="0"/>
            <a:chExt cx="6709398" cy="186881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709398" cy="1868812"/>
            </a:xfrm>
            <a:custGeom>
              <a:avLst/>
              <a:gdLst/>
              <a:ahLst/>
              <a:cxnLst/>
              <a:rect l="l" t="t" r="r" b="b"/>
              <a:pathLst>
                <a:path w="6709398" h="1868812">
                  <a:moveTo>
                    <a:pt x="0" y="0"/>
                  </a:moveTo>
                  <a:lnTo>
                    <a:pt x="6709398" y="0"/>
                  </a:lnTo>
                  <a:lnTo>
                    <a:pt x="6709398" y="1868812"/>
                  </a:lnTo>
                  <a:lnTo>
                    <a:pt x="0" y="1868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6709398" cy="19640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Payment Method 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-1626" y="4234088"/>
            <a:ext cx="10228812" cy="5839634"/>
          </a:xfrm>
          <a:custGeom>
            <a:avLst/>
            <a:gdLst/>
            <a:ahLst/>
            <a:cxnLst/>
            <a:rect l="l" t="t" r="r" b="b"/>
            <a:pathLst>
              <a:path w="10228812" h="5839634">
                <a:moveTo>
                  <a:pt x="0" y="0"/>
                </a:moveTo>
                <a:lnTo>
                  <a:pt x="10228812" y="0"/>
                </a:lnTo>
                <a:lnTo>
                  <a:pt x="10228812" y="5839634"/>
                </a:lnTo>
                <a:lnTo>
                  <a:pt x="0" y="5839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7" t="-6033" b="-1840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53926" y="2768777"/>
            <a:ext cx="7525643" cy="78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6"/>
              </a:lnSpc>
              <a:spcBef>
                <a:spcPct val="0"/>
              </a:spcBef>
            </a:pPr>
            <a:r>
              <a:rPr lang="en-US" sz="244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Advance tickets are the most commonly purchased, with a clear preference for Standard class across all ticket types.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88534" y="2776133"/>
            <a:ext cx="811215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Credit cards dominate as the preferred payment method, followed by contactless options. </a:t>
            </a:r>
          </a:p>
        </p:txBody>
      </p:sp>
      <p:sp>
        <p:nvSpPr>
          <p:cNvPr id="36" name="AutoShape 36"/>
          <p:cNvSpPr/>
          <p:nvPr/>
        </p:nvSpPr>
        <p:spPr>
          <a:xfrm flipV="1">
            <a:off x="10247862" y="3709582"/>
            <a:ext cx="0" cy="6492240"/>
          </a:xfrm>
          <a:prstGeom prst="line">
            <a:avLst/>
          </a:prstGeom>
          <a:ln w="38100" cap="flat">
            <a:solidFill>
              <a:srgbClr val="B9B9B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10264" y="-8750"/>
            <a:ext cx="2234646" cy="2079954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7118" y="551013"/>
            <a:ext cx="4294943" cy="740509"/>
            <a:chOff x="0" y="0"/>
            <a:chExt cx="1131178" cy="1950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178" cy="195031"/>
            </a:xfrm>
            <a:custGeom>
              <a:avLst/>
              <a:gdLst/>
              <a:ahLst/>
              <a:cxnLst/>
              <a:rect l="l" t="t" r="r" b="b"/>
              <a:pathLst>
                <a:path w="1131178" h="195031">
                  <a:moveTo>
                    <a:pt x="0" y="0"/>
                  </a:moveTo>
                  <a:lnTo>
                    <a:pt x="1131178" y="0"/>
                  </a:lnTo>
                  <a:lnTo>
                    <a:pt x="1131178" y="195031"/>
                  </a:lnTo>
                  <a:lnTo>
                    <a:pt x="0" y="195031"/>
                  </a:ln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31178" cy="233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36543" y="720617"/>
            <a:ext cx="5232424" cy="1520190"/>
            <a:chOff x="0" y="0"/>
            <a:chExt cx="6976566" cy="2026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76566" cy="2026920"/>
            </a:xfrm>
            <a:custGeom>
              <a:avLst/>
              <a:gdLst/>
              <a:ahLst/>
              <a:cxnLst/>
              <a:rect l="l" t="t" r="r" b="b"/>
              <a:pathLst>
                <a:path w="6976566" h="2026920">
                  <a:moveTo>
                    <a:pt x="0" y="0"/>
                  </a:moveTo>
                  <a:lnTo>
                    <a:pt x="6976566" y="0"/>
                  </a:lnTo>
                  <a:lnTo>
                    <a:pt x="6976566" y="2026920"/>
                  </a:lnTo>
                  <a:lnTo>
                    <a:pt x="0" y="2026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6976566" cy="2122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Analysis </a:t>
              </a:r>
            </a:p>
            <a:p>
              <a:pPr algn="ctr">
                <a:lnSpc>
                  <a:spcPts val="5400"/>
                </a:lnSpc>
              </a:pPr>
              <a:endParaRPr lang="en-US" sz="4500" b="1">
                <a:solidFill>
                  <a:srgbClr val="DDA225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1437753"/>
            <a:ext cx="5147477" cy="767550"/>
            <a:chOff x="0" y="0"/>
            <a:chExt cx="1355714" cy="202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5714" cy="202153"/>
            </a:xfrm>
            <a:custGeom>
              <a:avLst/>
              <a:gdLst/>
              <a:ahLst/>
              <a:cxnLst/>
              <a:rect l="l" t="t" r="r" b="b"/>
              <a:pathLst>
                <a:path w="1355714" h="202153">
                  <a:moveTo>
                    <a:pt x="76705" y="0"/>
                  </a:moveTo>
                  <a:lnTo>
                    <a:pt x="1279009" y="0"/>
                  </a:lnTo>
                  <a:cubicBezTo>
                    <a:pt x="1299352" y="0"/>
                    <a:pt x="1318863" y="8081"/>
                    <a:pt x="1333248" y="22466"/>
                  </a:cubicBezTo>
                  <a:cubicBezTo>
                    <a:pt x="1347633" y="36851"/>
                    <a:pt x="1355714" y="56362"/>
                    <a:pt x="1355714" y="76705"/>
                  </a:cubicBezTo>
                  <a:lnTo>
                    <a:pt x="1355714" y="125448"/>
                  </a:lnTo>
                  <a:cubicBezTo>
                    <a:pt x="1355714" y="145791"/>
                    <a:pt x="1347633" y="165302"/>
                    <a:pt x="1333248" y="179687"/>
                  </a:cubicBezTo>
                  <a:cubicBezTo>
                    <a:pt x="1318863" y="194072"/>
                    <a:pt x="1299352" y="202153"/>
                    <a:pt x="1279009" y="202153"/>
                  </a:cubicBezTo>
                  <a:lnTo>
                    <a:pt x="76705" y="202153"/>
                  </a:lnTo>
                  <a:cubicBezTo>
                    <a:pt x="56362" y="202153"/>
                    <a:pt x="36851" y="194072"/>
                    <a:pt x="22466" y="179687"/>
                  </a:cubicBezTo>
                  <a:cubicBezTo>
                    <a:pt x="8081" y="165302"/>
                    <a:pt x="0" y="145791"/>
                    <a:pt x="0" y="125448"/>
                  </a:cubicBezTo>
                  <a:lnTo>
                    <a:pt x="0" y="76705"/>
                  </a:lnTo>
                  <a:cubicBezTo>
                    <a:pt x="0" y="56362"/>
                    <a:pt x="8081" y="36851"/>
                    <a:pt x="22466" y="22466"/>
                  </a:cubicBezTo>
                  <a:cubicBezTo>
                    <a:pt x="36851" y="8081"/>
                    <a:pt x="56362" y="0"/>
                    <a:pt x="76705" y="0"/>
                  </a:cubicBez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55714" cy="240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118" y="2348178"/>
            <a:ext cx="17839509" cy="815499"/>
            <a:chOff x="0" y="0"/>
            <a:chExt cx="4698471" cy="2147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98471" cy="214782"/>
            </a:xfrm>
            <a:custGeom>
              <a:avLst/>
              <a:gdLst/>
              <a:ahLst/>
              <a:cxnLst/>
              <a:rect l="l" t="t" r="r" b="b"/>
              <a:pathLst>
                <a:path w="4698471" h="214782">
                  <a:moveTo>
                    <a:pt x="22133" y="0"/>
                  </a:moveTo>
                  <a:lnTo>
                    <a:pt x="4676339" y="0"/>
                  </a:lnTo>
                  <a:cubicBezTo>
                    <a:pt x="4682208" y="0"/>
                    <a:pt x="4687838" y="2332"/>
                    <a:pt x="4691989" y="6483"/>
                  </a:cubicBezTo>
                  <a:cubicBezTo>
                    <a:pt x="4696139" y="10633"/>
                    <a:pt x="4698471" y="16263"/>
                    <a:pt x="4698471" y="22133"/>
                  </a:cubicBezTo>
                  <a:lnTo>
                    <a:pt x="4698471" y="192649"/>
                  </a:lnTo>
                  <a:cubicBezTo>
                    <a:pt x="4698471" y="198519"/>
                    <a:pt x="4696139" y="204148"/>
                    <a:pt x="4691989" y="208299"/>
                  </a:cubicBezTo>
                  <a:cubicBezTo>
                    <a:pt x="4687838" y="212450"/>
                    <a:pt x="4682208" y="214782"/>
                    <a:pt x="4676339" y="214782"/>
                  </a:cubicBezTo>
                  <a:lnTo>
                    <a:pt x="22133" y="214782"/>
                  </a:lnTo>
                  <a:cubicBezTo>
                    <a:pt x="16263" y="214782"/>
                    <a:pt x="10633" y="212450"/>
                    <a:pt x="6483" y="208299"/>
                  </a:cubicBezTo>
                  <a:cubicBezTo>
                    <a:pt x="2332" y="204148"/>
                    <a:pt x="0" y="198519"/>
                    <a:pt x="0" y="192649"/>
                  </a:cubicBezTo>
                  <a:lnTo>
                    <a:pt x="0" y="22133"/>
                  </a:lnTo>
                  <a:cubicBezTo>
                    <a:pt x="0" y="16263"/>
                    <a:pt x="2332" y="10633"/>
                    <a:pt x="6483" y="6483"/>
                  </a:cubicBezTo>
                  <a:cubicBezTo>
                    <a:pt x="10633" y="2332"/>
                    <a:pt x="16263" y="0"/>
                    <a:pt x="22133" y="0"/>
                  </a:cubicBezTo>
                  <a:close/>
                </a:path>
              </a:pathLst>
            </a:custGeom>
            <a:solidFill>
              <a:srgbClr val="FFF8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698471" cy="252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9516022"/>
            <a:ext cx="914400" cy="685800"/>
            <a:chOff x="0" y="0"/>
            <a:chExt cx="1219200" cy="914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GB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</a:t>
              </a:r>
              <a:endPara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794713" y="3163676"/>
            <a:ext cx="16008635" cy="7123324"/>
          </a:xfrm>
          <a:custGeom>
            <a:avLst/>
            <a:gdLst/>
            <a:ahLst/>
            <a:cxnLst/>
            <a:rect l="l" t="t" r="r" b="b"/>
            <a:pathLst>
              <a:path w="16008635" h="7275994">
                <a:moveTo>
                  <a:pt x="0" y="0"/>
                </a:moveTo>
                <a:lnTo>
                  <a:pt x="16008635" y="0"/>
                </a:lnTo>
                <a:lnTo>
                  <a:pt x="16008635" y="7275994"/>
                </a:lnTo>
                <a:lnTo>
                  <a:pt x="0" y="727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" t="-777" r="-59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24664" y="2432189"/>
            <a:ext cx="15804051" cy="111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0"/>
              </a:lnSpc>
            </a:pPr>
            <a:r>
              <a:rPr lang="en-US" sz="240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Most ticket prices are concentrated in the under £20 category, indicating that the majority of trips are economical, with only a few cases of higher prices.</a:t>
            </a:r>
          </a:p>
          <a:p>
            <a:pPr algn="l">
              <a:lnSpc>
                <a:spcPts val="2890"/>
              </a:lnSpc>
              <a:spcBef>
                <a:spcPct val="0"/>
              </a:spcBef>
            </a:pPr>
            <a:endParaRPr lang="en-US" sz="2408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76152" y="1609098"/>
            <a:ext cx="4974443" cy="924212"/>
            <a:chOff x="0" y="0"/>
            <a:chExt cx="6863691" cy="12752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863691" cy="1275219"/>
            </a:xfrm>
            <a:custGeom>
              <a:avLst/>
              <a:gdLst/>
              <a:ahLst/>
              <a:cxnLst/>
              <a:rect l="l" t="t" r="r" b="b"/>
              <a:pathLst>
                <a:path w="6863691" h="1275219">
                  <a:moveTo>
                    <a:pt x="0" y="0"/>
                  </a:moveTo>
                  <a:lnTo>
                    <a:pt x="6863691" y="0"/>
                  </a:lnTo>
                  <a:lnTo>
                    <a:pt x="6863691" y="1275219"/>
                  </a:lnTo>
                  <a:lnTo>
                    <a:pt x="0" y="12752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6863691" cy="13704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Price Distribution 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r="-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41097" y="-25579"/>
            <a:ext cx="2234646" cy="2079954"/>
          </a:xfrm>
          <a:custGeom>
            <a:avLst/>
            <a:gdLst/>
            <a:ahLst/>
            <a:cxnLst/>
            <a:rect l="l" t="t" r="r" b="b"/>
            <a:pathLst>
              <a:path w="2234646" h="2079954">
                <a:moveTo>
                  <a:pt x="0" y="0"/>
                </a:moveTo>
                <a:lnTo>
                  <a:pt x="2234646" y="0"/>
                </a:lnTo>
                <a:lnTo>
                  <a:pt x="2234646" y="2079954"/>
                </a:lnTo>
                <a:lnTo>
                  <a:pt x="0" y="20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23580" y="625108"/>
            <a:ext cx="4294943" cy="740509"/>
            <a:chOff x="0" y="0"/>
            <a:chExt cx="1131178" cy="1950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178" cy="195031"/>
            </a:xfrm>
            <a:custGeom>
              <a:avLst/>
              <a:gdLst/>
              <a:ahLst/>
              <a:cxnLst/>
              <a:rect l="l" t="t" r="r" b="b"/>
              <a:pathLst>
                <a:path w="1131178" h="195031">
                  <a:moveTo>
                    <a:pt x="0" y="0"/>
                  </a:moveTo>
                  <a:lnTo>
                    <a:pt x="1131178" y="0"/>
                  </a:lnTo>
                  <a:lnTo>
                    <a:pt x="1131178" y="195031"/>
                  </a:lnTo>
                  <a:lnTo>
                    <a:pt x="0" y="195031"/>
                  </a:lnTo>
                  <a:close/>
                </a:path>
              </a:pathLst>
            </a:custGeom>
            <a:solidFill>
              <a:srgbClr val="0578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31178" cy="233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45161" y="765720"/>
            <a:ext cx="5232424" cy="1520190"/>
            <a:chOff x="0" y="0"/>
            <a:chExt cx="6976566" cy="2026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76566" cy="2026920"/>
            </a:xfrm>
            <a:custGeom>
              <a:avLst/>
              <a:gdLst/>
              <a:ahLst/>
              <a:cxnLst/>
              <a:rect l="l" t="t" r="r" b="b"/>
              <a:pathLst>
                <a:path w="6976566" h="2026920">
                  <a:moveTo>
                    <a:pt x="0" y="0"/>
                  </a:moveTo>
                  <a:lnTo>
                    <a:pt x="6976566" y="0"/>
                  </a:lnTo>
                  <a:lnTo>
                    <a:pt x="6976566" y="2026920"/>
                  </a:lnTo>
                  <a:lnTo>
                    <a:pt x="0" y="2026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6976566" cy="2122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 Analysis </a:t>
              </a:r>
            </a:p>
            <a:p>
              <a:pPr algn="ctr">
                <a:lnSpc>
                  <a:spcPts val="5400"/>
                </a:lnSpc>
              </a:pPr>
              <a:endParaRPr lang="en-US" sz="4500" b="1">
                <a:solidFill>
                  <a:srgbClr val="DDA225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23580" y="1619284"/>
            <a:ext cx="5232424" cy="704256"/>
            <a:chOff x="0" y="0"/>
            <a:chExt cx="1378087" cy="1854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8087" cy="185483"/>
            </a:xfrm>
            <a:custGeom>
              <a:avLst/>
              <a:gdLst/>
              <a:ahLst/>
              <a:cxnLst/>
              <a:rect l="l" t="t" r="r" b="b"/>
              <a:pathLst>
                <a:path w="1378087" h="185483">
                  <a:moveTo>
                    <a:pt x="75460" y="0"/>
                  </a:moveTo>
                  <a:lnTo>
                    <a:pt x="1302627" y="0"/>
                  </a:lnTo>
                  <a:cubicBezTo>
                    <a:pt x="1344303" y="0"/>
                    <a:pt x="1378087" y="33785"/>
                    <a:pt x="1378087" y="75460"/>
                  </a:cubicBezTo>
                  <a:lnTo>
                    <a:pt x="1378087" y="110023"/>
                  </a:lnTo>
                  <a:cubicBezTo>
                    <a:pt x="1378087" y="151699"/>
                    <a:pt x="1344303" y="185483"/>
                    <a:pt x="1302627" y="185483"/>
                  </a:cubicBezTo>
                  <a:lnTo>
                    <a:pt x="75460" y="185483"/>
                  </a:lnTo>
                  <a:cubicBezTo>
                    <a:pt x="33785" y="185483"/>
                    <a:pt x="0" y="151699"/>
                    <a:pt x="0" y="110023"/>
                  </a:cubicBezTo>
                  <a:lnTo>
                    <a:pt x="0" y="75460"/>
                  </a:lnTo>
                  <a:cubicBezTo>
                    <a:pt x="0" y="33785"/>
                    <a:pt x="33785" y="0"/>
                    <a:pt x="75460" y="0"/>
                  </a:cubicBez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78087" cy="223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2488198"/>
            <a:ext cx="5694878" cy="1452761"/>
            <a:chOff x="0" y="0"/>
            <a:chExt cx="1499885" cy="3826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99885" cy="382620"/>
            </a:xfrm>
            <a:custGeom>
              <a:avLst/>
              <a:gdLst/>
              <a:ahLst/>
              <a:cxnLst/>
              <a:rect l="l" t="t" r="r" b="b"/>
              <a:pathLst>
                <a:path w="1499885" h="382620">
                  <a:moveTo>
                    <a:pt x="69332" y="0"/>
                  </a:moveTo>
                  <a:lnTo>
                    <a:pt x="1430553" y="0"/>
                  </a:lnTo>
                  <a:cubicBezTo>
                    <a:pt x="1448941" y="0"/>
                    <a:pt x="1466576" y="7305"/>
                    <a:pt x="1479579" y="20307"/>
                  </a:cubicBezTo>
                  <a:cubicBezTo>
                    <a:pt x="1492581" y="33309"/>
                    <a:pt x="1499885" y="50944"/>
                    <a:pt x="1499885" y="69332"/>
                  </a:cubicBezTo>
                  <a:lnTo>
                    <a:pt x="1499885" y="313288"/>
                  </a:lnTo>
                  <a:cubicBezTo>
                    <a:pt x="1499885" y="351579"/>
                    <a:pt x="1468844" y="382620"/>
                    <a:pt x="1430553" y="382620"/>
                  </a:cubicBezTo>
                  <a:lnTo>
                    <a:pt x="69332" y="382620"/>
                  </a:lnTo>
                  <a:cubicBezTo>
                    <a:pt x="31041" y="382620"/>
                    <a:pt x="0" y="351579"/>
                    <a:pt x="0" y="313288"/>
                  </a:cubicBezTo>
                  <a:lnTo>
                    <a:pt x="0" y="69332"/>
                  </a:lnTo>
                  <a:cubicBezTo>
                    <a:pt x="0" y="31041"/>
                    <a:pt x="31041" y="0"/>
                    <a:pt x="69332" y="0"/>
                  </a:cubicBezTo>
                  <a:close/>
                </a:path>
              </a:pathLst>
            </a:custGeom>
            <a:solidFill>
              <a:srgbClr val="FFF8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99885" cy="420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1751465"/>
            <a:ext cx="5456004" cy="1407837"/>
            <a:chOff x="0" y="0"/>
            <a:chExt cx="6709398" cy="18688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709398" cy="1868812"/>
            </a:xfrm>
            <a:custGeom>
              <a:avLst/>
              <a:gdLst/>
              <a:ahLst/>
              <a:cxnLst/>
              <a:rect l="l" t="t" r="r" b="b"/>
              <a:pathLst>
                <a:path w="6709398" h="1868812">
                  <a:moveTo>
                    <a:pt x="0" y="0"/>
                  </a:moveTo>
                  <a:lnTo>
                    <a:pt x="6709398" y="0"/>
                  </a:lnTo>
                  <a:lnTo>
                    <a:pt x="6709398" y="1868812"/>
                  </a:lnTo>
                  <a:lnTo>
                    <a:pt x="0" y="1868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6709398" cy="19640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Refund Request 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2977434" y="4238086"/>
            <a:ext cx="5084400" cy="4572481"/>
          </a:xfrm>
          <a:custGeom>
            <a:avLst/>
            <a:gdLst/>
            <a:ahLst/>
            <a:cxnLst/>
            <a:rect l="l" t="t" r="r" b="b"/>
            <a:pathLst>
              <a:path w="5084400" h="4572481">
                <a:moveTo>
                  <a:pt x="0" y="0"/>
                </a:moveTo>
                <a:lnTo>
                  <a:pt x="5084400" y="0"/>
                </a:lnTo>
                <a:lnTo>
                  <a:pt x="5084400" y="4572481"/>
                </a:lnTo>
                <a:lnTo>
                  <a:pt x="0" y="4572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529" t="-22353" r="-18541" b="-50048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7259300" y="9516022"/>
            <a:ext cx="914400" cy="685800"/>
            <a:chOff x="0" y="0"/>
            <a:chExt cx="1219200" cy="914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9200" cy="914400"/>
            </a:xfrm>
            <a:custGeom>
              <a:avLst/>
              <a:gdLst/>
              <a:ahLst/>
              <a:cxnLst/>
              <a:rect l="l" t="t" r="r" b="b"/>
              <a:pathLst>
                <a:path w="1219200" h="914400">
                  <a:moveTo>
                    <a:pt x="0" y="0"/>
                  </a:moveTo>
                  <a:lnTo>
                    <a:pt x="1219200" y="0"/>
                  </a:lnTo>
                  <a:lnTo>
                    <a:pt x="1219200" y="914400"/>
                  </a:lnTo>
                  <a:lnTo>
                    <a:pt x="0" y="914400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-1524" y="-1524"/>
              <a:ext cx="1222248" cy="917448"/>
            </a:xfrm>
            <a:custGeom>
              <a:avLst/>
              <a:gdLst/>
              <a:ahLst/>
              <a:cxnLst/>
              <a:rect l="l" t="t" r="r" b="b"/>
              <a:pathLst>
                <a:path w="1222248" h="917448">
                  <a:moveTo>
                    <a:pt x="1524" y="0"/>
                  </a:moveTo>
                  <a:lnTo>
                    <a:pt x="1220724" y="0"/>
                  </a:lnTo>
                  <a:cubicBezTo>
                    <a:pt x="1221613" y="0"/>
                    <a:pt x="1222248" y="762"/>
                    <a:pt x="1222248" y="1524"/>
                  </a:cubicBezTo>
                  <a:lnTo>
                    <a:pt x="1222248" y="915924"/>
                  </a:lnTo>
                  <a:cubicBezTo>
                    <a:pt x="1222248" y="916813"/>
                    <a:pt x="1221486" y="917448"/>
                    <a:pt x="1220724" y="917448"/>
                  </a:cubicBezTo>
                  <a:lnTo>
                    <a:pt x="1524" y="917448"/>
                  </a:lnTo>
                  <a:cubicBezTo>
                    <a:pt x="635" y="917448"/>
                    <a:pt x="0" y="916686"/>
                    <a:pt x="0" y="915924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15924"/>
                  </a:lnTo>
                  <a:lnTo>
                    <a:pt x="1524" y="915924"/>
                  </a:lnTo>
                  <a:lnTo>
                    <a:pt x="1524" y="914400"/>
                  </a:lnTo>
                  <a:lnTo>
                    <a:pt x="1220724" y="914400"/>
                  </a:lnTo>
                  <a:lnTo>
                    <a:pt x="1220724" y="915924"/>
                  </a:lnTo>
                  <a:lnTo>
                    <a:pt x="1219200" y="915924"/>
                  </a:lnTo>
                  <a:lnTo>
                    <a:pt x="1219200" y="1524"/>
                  </a:lnTo>
                  <a:lnTo>
                    <a:pt x="1220724" y="1524"/>
                  </a:lnTo>
                  <a:lnTo>
                    <a:pt x="1220724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2AAF8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219200" cy="9810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GB" sz="30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</a:t>
              </a:r>
              <a:endParaRPr lang="en-US" sz="3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23580" y="2566768"/>
            <a:ext cx="5471298" cy="123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  <a:spcBef>
                <a:spcPct val="0"/>
              </a:spcBef>
            </a:pPr>
            <a:r>
              <a:rPr lang="en-US" sz="25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Despite delays and cancellations, refund requests were rare, making up 3.5% of all tickets. </a:t>
            </a:r>
          </a:p>
        </p:txBody>
      </p:sp>
      <p:sp>
        <p:nvSpPr>
          <p:cNvPr id="26" name="Freeform 26"/>
          <p:cNvSpPr/>
          <p:nvPr/>
        </p:nvSpPr>
        <p:spPr>
          <a:xfrm>
            <a:off x="6817041" y="4238086"/>
            <a:ext cx="5747719" cy="4572481"/>
          </a:xfrm>
          <a:custGeom>
            <a:avLst/>
            <a:gdLst/>
            <a:ahLst/>
            <a:cxnLst/>
            <a:rect l="l" t="t" r="r" b="b"/>
            <a:pathLst>
              <a:path w="5747719" h="4572481">
                <a:moveTo>
                  <a:pt x="0" y="0"/>
                </a:moveTo>
                <a:lnTo>
                  <a:pt x="5747719" y="0"/>
                </a:lnTo>
                <a:lnTo>
                  <a:pt x="5747719" y="4572481"/>
                </a:lnTo>
                <a:lnTo>
                  <a:pt x="0" y="4572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67" t="-22353" r="-115274" b="-50048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6407466" y="2596019"/>
            <a:ext cx="5828718" cy="798662"/>
            <a:chOff x="0" y="0"/>
            <a:chExt cx="1535136" cy="2103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35136" cy="210347"/>
            </a:xfrm>
            <a:custGeom>
              <a:avLst/>
              <a:gdLst/>
              <a:ahLst/>
              <a:cxnLst/>
              <a:rect l="l" t="t" r="r" b="b"/>
              <a:pathLst>
                <a:path w="1535136" h="210347">
                  <a:moveTo>
                    <a:pt x="67740" y="0"/>
                  </a:moveTo>
                  <a:lnTo>
                    <a:pt x="1467396" y="0"/>
                  </a:lnTo>
                  <a:cubicBezTo>
                    <a:pt x="1485361" y="0"/>
                    <a:pt x="1502591" y="7137"/>
                    <a:pt x="1515295" y="19841"/>
                  </a:cubicBezTo>
                  <a:cubicBezTo>
                    <a:pt x="1527999" y="32544"/>
                    <a:pt x="1535136" y="49774"/>
                    <a:pt x="1535136" y="67740"/>
                  </a:cubicBezTo>
                  <a:lnTo>
                    <a:pt x="1535136" y="142607"/>
                  </a:lnTo>
                  <a:cubicBezTo>
                    <a:pt x="1535136" y="160573"/>
                    <a:pt x="1527999" y="177803"/>
                    <a:pt x="1515295" y="190507"/>
                  </a:cubicBezTo>
                  <a:cubicBezTo>
                    <a:pt x="1502591" y="203210"/>
                    <a:pt x="1485361" y="210347"/>
                    <a:pt x="1467396" y="210347"/>
                  </a:cubicBezTo>
                  <a:lnTo>
                    <a:pt x="67740" y="210347"/>
                  </a:lnTo>
                  <a:cubicBezTo>
                    <a:pt x="49774" y="210347"/>
                    <a:pt x="32544" y="203210"/>
                    <a:pt x="19841" y="190507"/>
                  </a:cubicBezTo>
                  <a:cubicBezTo>
                    <a:pt x="7137" y="177803"/>
                    <a:pt x="0" y="160573"/>
                    <a:pt x="0" y="142607"/>
                  </a:cubicBezTo>
                  <a:lnTo>
                    <a:pt x="0" y="67740"/>
                  </a:lnTo>
                  <a:cubicBezTo>
                    <a:pt x="0" y="49774"/>
                    <a:pt x="7137" y="32544"/>
                    <a:pt x="19841" y="19841"/>
                  </a:cubicBezTo>
                  <a:cubicBezTo>
                    <a:pt x="32544" y="7137"/>
                    <a:pt x="49774" y="0"/>
                    <a:pt x="67740" y="0"/>
                  </a:cubicBezTo>
                  <a:close/>
                </a:path>
              </a:pathLst>
            </a:custGeom>
            <a:solidFill>
              <a:srgbClr val="FF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35136" cy="248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054844" y="2464794"/>
            <a:ext cx="5233156" cy="1007525"/>
            <a:chOff x="0" y="0"/>
            <a:chExt cx="1378280" cy="2653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78280" cy="265356"/>
            </a:xfrm>
            <a:custGeom>
              <a:avLst/>
              <a:gdLst/>
              <a:ahLst/>
              <a:cxnLst/>
              <a:rect l="l" t="t" r="r" b="b"/>
              <a:pathLst>
                <a:path w="1378280" h="265356">
                  <a:moveTo>
                    <a:pt x="75449" y="0"/>
                  </a:moveTo>
                  <a:lnTo>
                    <a:pt x="1302831" y="0"/>
                  </a:lnTo>
                  <a:cubicBezTo>
                    <a:pt x="1344500" y="0"/>
                    <a:pt x="1378280" y="33780"/>
                    <a:pt x="1378280" y="75449"/>
                  </a:cubicBezTo>
                  <a:lnTo>
                    <a:pt x="1378280" y="189907"/>
                  </a:lnTo>
                  <a:cubicBezTo>
                    <a:pt x="1378280" y="231577"/>
                    <a:pt x="1344500" y="265356"/>
                    <a:pt x="1302831" y="265356"/>
                  </a:cubicBezTo>
                  <a:lnTo>
                    <a:pt x="75449" y="265356"/>
                  </a:lnTo>
                  <a:cubicBezTo>
                    <a:pt x="55439" y="265356"/>
                    <a:pt x="36248" y="257407"/>
                    <a:pt x="22099" y="243258"/>
                  </a:cubicBezTo>
                  <a:cubicBezTo>
                    <a:pt x="7949" y="229108"/>
                    <a:pt x="0" y="209918"/>
                    <a:pt x="0" y="189907"/>
                  </a:cubicBezTo>
                  <a:lnTo>
                    <a:pt x="0" y="75449"/>
                  </a:lnTo>
                  <a:cubicBezTo>
                    <a:pt x="0" y="33780"/>
                    <a:pt x="33780" y="0"/>
                    <a:pt x="75449" y="0"/>
                  </a:cubicBezTo>
                  <a:close/>
                </a:path>
              </a:pathLst>
            </a:custGeom>
            <a:solidFill>
              <a:srgbClr val="FFF8F8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378280" cy="303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407466" y="1619284"/>
            <a:ext cx="5232424" cy="704256"/>
            <a:chOff x="0" y="0"/>
            <a:chExt cx="1378087" cy="1854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78087" cy="185483"/>
            </a:xfrm>
            <a:custGeom>
              <a:avLst/>
              <a:gdLst/>
              <a:ahLst/>
              <a:cxnLst/>
              <a:rect l="l" t="t" r="r" b="b"/>
              <a:pathLst>
                <a:path w="1378087" h="185483">
                  <a:moveTo>
                    <a:pt x="75460" y="0"/>
                  </a:moveTo>
                  <a:lnTo>
                    <a:pt x="1302627" y="0"/>
                  </a:lnTo>
                  <a:cubicBezTo>
                    <a:pt x="1344303" y="0"/>
                    <a:pt x="1378087" y="33785"/>
                    <a:pt x="1378087" y="75460"/>
                  </a:cubicBezTo>
                  <a:lnTo>
                    <a:pt x="1378087" y="110023"/>
                  </a:lnTo>
                  <a:cubicBezTo>
                    <a:pt x="1378087" y="151699"/>
                    <a:pt x="1344303" y="185483"/>
                    <a:pt x="1302627" y="185483"/>
                  </a:cubicBezTo>
                  <a:lnTo>
                    <a:pt x="75460" y="185483"/>
                  </a:lnTo>
                  <a:cubicBezTo>
                    <a:pt x="33785" y="185483"/>
                    <a:pt x="0" y="151699"/>
                    <a:pt x="0" y="110023"/>
                  </a:cubicBezTo>
                  <a:lnTo>
                    <a:pt x="0" y="75460"/>
                  </a:lnTo>
                  <a:cubicBezTo>
                    <a:pt x="0" y="33785"/>
                    <a:pt x="33785" y="0"/>
                    <a:pt x="75460" y="0"/>
                  </a:cubicBez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378087" cy="223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376673" y="1751465"/>
            <a:ext cx="5284025" cy="1407837"/>
            <a:chOff x="0" y="0"/>
            <a:chExt cx="6709398" cy="186881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09398" cy="1868812"/>
            </a:xfrm>
            <a:custGeom>
              <a:avLst/>
              <a:gdLst/>
              <a:ahLst/>
              <a:cxnLst/>
              <a:rect l="l" t="t" r="r" b="b"/>
              <a:pathLst>
                <a:path w="6709398" h="1868812">
                  <a:moveTo>
                    <a:pt x="0" y="0"/>
                  </a:moveTo>
                  <a:lnTo>
                    <a:pt x="6709398" y="0"/>
                  </a:lnTo>
                  <a:lnTo>
                    <a:pt x="6709398" y="1868812"/>
                  </a:lnTo>
                  <a:lnTo>
                    <a:pt x="0" y="18688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6709398" cy="19640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00"/>
                </a:lnSpc>
              </a:pPr>
              <a:r>
                <a:rPr lang="en-US" sz="45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Reasons for delay 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903422" y="1639113"/>
            <a:ext cx="5232424" cy="704256"/>
            <a:chOff x="0" y="0"/>
            <a:chExt cx="1378087" cy="1854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78087" cy="185483"/>
            </a:xfrm>
            <a:custGeom>
              <a:avLst/>
              <a:gdLst/>
              <a:ahLst/>
              <a:cxnLst/>
              <a:rect l="l" t="t" r="r" b="b"/>
              <a:pathLst>
                <a:path w="1378087" h="185483">
                  <a:moveTo>
                    <a:pt x="75460" y="0"/>
                  </a:moveTo>
                  <a:lnTo>
                    <a:pt x="1302627" y="0"/>
                  </a:lnTo>
                  <a:cubicBezTo>
                    <a:pt x="1344303" y="0"/>
                    <a:pt x="1378087" y="33785"/>
                    <a:pt x="1378087" y="75460"/>
                  </a:cubicBezTo>
                  <a:lnTo>
                    <a:pt x="1378087" y="110023"/>
                  </a:lnTo>
                  <a:cubicBezTo>
                    <a:pt x="1378087" y="151699"/>
                    <a:pt x="1344303" y="185483"/>
                    <a:pt x="1302627" y="185483"/>
                  </a:cubicBezTo>
                  <a:lnTo>
                    <a:pt x="75460" y="185483"/>
                  </a:lnTo>
                  <a:cubicBezTo>
                    <a:pt x="33785" y="185483"/>
                    <a:pt x="0" y="151699"/>
                    <a:pt x="0" y="110023"/>
                  </a:cubicBezTo>
                  <a:lnTo>
                    <a:pt x="0" y="75460"/>
                  </a:lnTo>
                  <a:cubicBezTo>
                    <a:pt x="0" y="33785"/>
                    <a:pt x="33785" y="0"/>
                    <a:pt x="75460" y="0"/>
                  </a:cubicBezTo>
                  <a:close/>
                </a:path>
              </a:pathLst>
            </a:custGeom>
            <a:solidFill>
              <a:srgbClr val="0FAB7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378087" cy="223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474308" y="1773102"/>
            <a:ext cx="6260367" cy="835583"/>
            <a:chOff x="0" y="0"/>
            <a:chExt cx="8628956" cy="104626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628956" cy="1046267"/>
            </a:xfrm>
            <a:custGeom>
              <a:avLst/>
              <a:gdLst/>
              <a:ahLst/>
              <a:cxnLst/>
              <a:rect l="l" t="t" r="r" b="b"/>
              <a:pathLst>
                <a:path w="8628956" h="1046267">
                  <a:moveTo>
                    <a:pt x="0" y="0"/>
                  </a:moveTo>
                  <a:lnTo>
                    <a:pt x="8628956" y="0"/>
                  </a:lnTo>
                  <a:lnTo>
                    <a:pt x="8628956" y="1046267"/>
                  </a:lnTo>
                  <a:lnTo>
                    <a:pt x="0" y="1046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8628956" cy="11129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080"/>
                </a:lnSpc>
              </a:pPr>
              <a:r>
                <a:rPr lang="en-US" sz="3400" b="1">
                  <a:solidFill>
                    <a:srgbClr val="DDA225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Reasons for cancellation 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3292969" y="2538869"/>
            <a:ext cx="577745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Most cancellation are due to signal failures and staff shortages.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757243" y="2538869"/>
            <a:ext cx="534510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Delays mainly result from weather and technical issue. </a:t>
            </a:r>
          </a:p>
        </p:txBody>
      </p:sp>
      <p:sp>
        <p:nvSpPr>
          <p:cNvPr id="47" name="AutoShape 47"/>
          <p:cNvSpPr/>
          <p:nvPr/>
        </p:nvSpPr>
        <p:spPr>
          <a:xfrm>
            <a:off x="12771097" y="3472319"/>
            <a:ext cx="0" cy="6492240"/>
          </a:xfrm>
          <a:prstGeom prst="line">
            <a:avLst/>
          </a:prstGeom>
          <a:ln w="38100" cap="flat">
            <a:solidFill>
              <a:srgbClr val="B9B9B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>
            <a:off x="6357622" y="3472319"/>
            <a:ext cx="0" cy="6492240"/>
          </a:xfrm>
          <a:prstGeom prst="line">
            <a:avLst/>
          </a:prstGeom>
          <a:ln w="38100" cap="flat">
            <a:solidFill>
              <a:srgbClr val="B9B9B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9" name="Picture 49">
            <a:extLst>
              <a:ext uri="{FF2B5EF4-FFF2-40B4-BE49-F238E27FC236}">
                <a16:creationId xmlns:a16="http://schemas.microsoft.com/office/drawing/2014/main" id="{84B07E6B-38B5-9D4A-B752-9A7DBC88B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1" y="4238086"/>
            <a:ext cx="5694878" cy="45724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 Train Prsentation. </dc:title>
  <cp:lastModifiedBy>nouranmansour49@gmail.com</cp:lastModifiedBy>
  <cp:revision>5</cp:revision>
  <dcterms:created xsi:type="dcterms:W3CDTF">2006-08-16T00:00:00Z</dcterms:created>
  <dcterms:modified xsi:type="dcterms:W3CDTF">2025-05-09T21:52:14Z</dcterms:modified>
  <dc:identifier>DAGmeYcgGag</dc:identifier>
</cp:coreProperties>
</file>